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99" r:id="rId5"/>
    <p:sldId id="300" r:id="rId6"/>
    <p:sldId id="258" r:id="rId7"/>
    <p:sldId id="370" r:id="rId8"/>
    <p:sldId id="371" r:id="rId9"/>
    <p:sldId id="372" r:id="rId10"/>
    <p:sldId id="373" r:id="rId11"/>
    <p:sldId id="374" r:id="rId12"/>
    <p:sldId id="375" r:id="rId13"/>
    <p:sldId id="376" r:id="rId14"/>
    <p:sldId id="259" r:id="rId15"/>
    <p:sldId id="260" r:id="rId16"/>
    <p:sldId id="261" r:id="rId17"/>
    <p:sldId id="262" r:id="rId18"/>
    <p:sldId id="263" r:id="rId19"/>
    <p:sldId id="274" r:id="rId20"/>
    <p:sldId id="264" r:id="rId21"/>
    <p:sldId id="265" r:id="rId22"/>
    <p:sldId id="267" r:id="rId23"/>
    <p:sldId id="278" r:id="rId24"/>
    <p:sldId id="266" r:id="rId25"/>
    <p:sldId id="270" r:id="rId26"/>
    <p:sldId id="271" r:id="rId27"/>
    <p:sldId id="273" r:id="rId28"/>
    <p:sldId id="279" r:id="rId29"/>
    <p:sldId id="275" r:id="rId30"/>
    <p:sldId id="276" r:id="rId31"/>
    <p:sldId id="277" r:id="rId32"/>
    <p:sldId id="272" r:id="rId33"/>
    <p:sldId id="281" r:id="rId34"/>
    <p:sldId id="268" r:id="rId35"/>
    <p:sldId id="269" r:id="rId36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3CDBC8-8CAF-4827-82BA-B20F380AF99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4PN0Ts_6-o" TargetMode="External"/><Relationship Id="rId2" Type="http://schemas.openxmlformats.org/officeDocument/2006/relationships/hyperlink" Target="https://www.coursera.org/lecture/smart-analytics-education/korrieliatsionnyi-analiz-faktornyi-analiz-OEqA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ursera.org/lecture/stats-for-data-analysis/primier-dvukhvyborochnyie-nieparamietrichieskiie-kritierii-niezavisimyie-vyborki-2DNa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360" y="3886200"/>
            <a:ext cx="10585176" cy="990600"/>
          </a:xfrm>
        </p:spPr>
        <p:txBody>
          <a:bodyPr>
            <a:normAutofit fontScale="90000"/>
          </a:bodyPr>
          <a:lstStyle/>
          <a:p>
            <a:r>
              <a:rPr lang="kk-KZ" b="1" dirty="0"/>
              <a:t>Лекция 11</a:t>
            </a:r>
            <a:r>
              <a:rPr lang="ru-RU" b="1" dirty="0"/>
              <a:t>.</a:t>
            </a:r>
            <a:r>
              <a:rPr lang="kk-KZ" dirty="0"/>
              <a:t> </a:t>
            </a:r>
            <a:br>
              <a:rPr lang="en-US" dirty="0"/>
            </a:br>
            <a:r>
              <a:rPr lang="kk-KZ" dirty="0"/>
              <a:t>Непараметрические методы сравнения выборок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Составила А</a:t>
            </a:r>
            <a:r>
              <a:rPr lang="ru-RU" dirty="0"/>
              <a:t>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6703" y="-97364"/>
            <a:ext cx="9720072" cy="730213"/>
          </a:xfrm>
        </p:spPr>
        <p:txBody>
          <a:bodyPr>
            <a:normAutofit/>
          </a:bodyPr>
          <a:lstStyle/>
          <a:p>
            <a:r>
              <a:rPr lang="kk-KZ" dirty="0"/>
              <a:t>Критический коэффициент Спирмана/Пирсона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199456" y="632848"/>
          <a:ext cx="9039945" cy="6108508"/>
        </p:xfrm>
        <a:graphic>
          <a:graphicData uri="http://schemas.openxmlformats.org/drawingml/2006/table">
            <a:tbl>
              <a:tblPr/>
              <a:tblGrid>
                <a:gridCol w="1807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7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7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7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7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8161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lt-LT" sz="900" b="0" dirty="0">
                          <a:latin typeface="inherit"/>
                        </a:rPr>
                        <a:t>n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3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lt-LT" sz="900" b="0">
                          <a:latin typeface="inherit"/>
                        </a:rPr>
                        <a:t>p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B3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B3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3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34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34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B3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34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AE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0,05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B3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B3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8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0,01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0,001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AE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6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0,805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AE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8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AE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F4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0,878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8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8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89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0,959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B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0,991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C9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81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6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F4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6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1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0,729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F4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89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F4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AB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0,811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89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89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48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0,917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81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6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0,974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81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81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81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C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B1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AB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1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F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0,669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AB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48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AB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0,754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48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48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93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0,875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C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88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55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0,951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CC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C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C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A7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F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F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F8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0,621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1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93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BD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0,707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93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55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93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A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0,834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55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A7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55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C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0,925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A7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A7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A7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F8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BD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F8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8B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0,582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BD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A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BD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0,666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BA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C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A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8C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0,798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AC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C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0,898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8B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8B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8E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0,549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8C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8A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F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0,632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8C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8C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0,765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0,872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8D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8E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F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8E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0,521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8F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F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07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0,602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08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0,735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05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0,847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 dirty="0">
                          <a:latin typeface="inherit"/>
                        </a:rPr>
                        <a:t>12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07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 dirty="0">
                          <a:latin typeface="inherit"/>
                        </a:rPr>
                        <a:t>0,497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07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08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07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 dirty="0">
                          <a:latin typeface="inherit"/>
                        </a:rPr>
                        <a:t>0,576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08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08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4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0,708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E6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0,823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09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E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26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0,476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4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0A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0,553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4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E6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46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4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0,684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E6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E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E6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0,801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E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E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E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26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26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0,458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4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C2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0,532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B4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4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0,661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0,780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C2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C1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0,441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C2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C2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0,514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0,641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C3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0,760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C4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C7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0,426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0,497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5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0,623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0,742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C6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C7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C7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0,412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0,482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C8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53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0,606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CB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0,725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9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0,400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53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CA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0,468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53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CB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53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0,590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CB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CB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0,708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CC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CC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CF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19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0,389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CD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0,456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0,575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CF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0,693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CF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CF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CF0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0,378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F0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0,444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0,561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F1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F4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0,679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2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0,369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0,433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F4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F3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0,549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F4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F4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E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0,665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F5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0,360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0,423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E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F6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0,537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E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E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0,652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F8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0,352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0,413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F9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0,526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0,640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FA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FD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0,344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B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0,404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0,515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FD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F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0,629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FD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FD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FD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0,337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FE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1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0,396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0,505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FF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0,618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1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10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0,330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1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1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0,388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0,496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12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1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0,607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0,323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13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0,381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1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1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0,487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1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1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0,597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0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9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16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0,317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2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0,374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B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17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1A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0,479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4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0,588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D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18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29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6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0,311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F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1A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19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0,367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801A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1A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0,471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1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0,579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A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1B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8161"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30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3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0,306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C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1C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0,361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5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>
                          <a:latin typeface="inherit"/>
                        </a:rPr>
                        <a:t>0,463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E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1D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900" b="0" dirty="0">
                          <a:latin typeface="inherit"/>
                        </a:rPr>
                        <a:t>0,570</a:t>
                      </a:r>
                    </a:p>
                  </a:txBody>
                  <a:tcPr marL="44081" marR="44081" marT="22041" marB="22041" anchor="ctr">
                    <a:lnL w="12700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1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183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0766" y="0"/>
            <a:ext cx="8881430" cy="990584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Пример. </a:t>
            </a:r>
            <a:r>
              <a:rPr lang="ru-RU" sz="2200" dirty="0"/>
              <a:t>Даны суммы баллов, присвоенные 12 учащимся при оценке неприязни к преподавателям Х и другим учащимся </a:t>
            </a:r>
            <a:r>
              <a:rPr lang="en-US" sz="2200" dirty="0"/>
              <a:t>Y</a:t>
            </a:r>
            <a:r>
              <a:rPr lang="ru-RU" sz="2200" dirty="0"/>
              <a:t>. Оценить меру связи Х, </a:t>
            </a:r>
            <a:r>
              <a:rPr lang="en-US" sz="2200" dirty="0"/>
              <a:t>Y</a:t>
            </a:r>
            <a:r>
              <a:rPr lang="kk-KZ" sz="2200" dirty="0"/>
              <a:t> и ее значимость</a:t>
            </a: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41427478"/>
              </p:ext>
            </p:extLst>
          </p:nvPr>
        </p:nvGraphicFramePr>
        <p:xfrm>
          <a:off x="1738285" y="1214422"/>
          <a:ext cx="8443911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2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62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</a:t>
                      </a:r>
                      <a:r>
                        <a:rPr lang="ru-RU" baseline="0" dirty="0"/>
                        <a:t> </a:t>
                      </a:r>
                      <a:r>
                        <a:rPr lang="ru-RU" sz="1200" baseline="0" dirty="0"/>
                        <a:t>испытуемого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Неприязнь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Ранг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>
                          <a:sym typeface="Symbol"/>
                        </a:rPr>
                        <a:t>d</a:t>
                      </a:r>
                      <a:r>
                        <a:rPr lang="en-US" baseline="-25000" dirty="0" err="1">
                          <a:sym typeface="Symbol"/>
                        </a:rPr>
                        <a:t>i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d</a:t>
                      </a:r>
                      <a:r>
                        <a:rPr lang="en-US" baseline="-25000" dirty="0">
                          <a:sym typeface="Symbol"/>
                        </a:rPr>
                        <a:t>i</a:t>
                      </a:r>
                      <a:r>
                        <a:rPr lang="en-US" baseline="30000" dirty="0">
                          <a:sym typeface="Symbol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617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ym typeface="Symbol"/>
              </a:rPr>
              <a:t></a:t>
            </a:r>
            <a:r>
              <a:rPr lang="en-US" dirty="0">
                <a:sym typeface="Symbol"/>
              </a:rPr>
              <a:t>d</a:t>
            </a:r>
            <a:r>
              <a:rPr lang="en-US" baseline="-25000" dirty="0">
                <a:sym typeface="Symbol"/>
              </a:rPr>
              <a:t>i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 = 84</a:t>
            </a:r>
          </a:p>
          <a:p>
            <a:endParaRPr lang="en-US" dirty="0">
              <a:sym typeface="Symbol"/>
            </a:endParaRPr>
          </a:p>
          <a:p>
            <a:r>
              <a:rPr lang="ru-RU" dirty="0">
                <a:sym typeface="Symbol"/>
              </a:rPr>
              <a:t>  =  1 -6 </a:t>
            </a:r>
            <a:r>
              <a:rPr lang="en-US" dirty="0">
                <a:sym typeface="Symbol"/>
              </a:rPr>
              <a:t>d</a:t>
            </a:r>
            <a:r>
              <a:rPr lang="en-US" baseline="-25000" dirty="0">
                <a:sym typeface="Symbol"/>
              </a:rPr>
              <a:t>i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/ n(n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-1)=</a:t>
            </a:r>
          </a:p>
          <a:p>
            <a:r>
              <a:rPr lang="ru-RU" dirty="0">
                <a:sym typeface="Symbol"/>
              </a:rPr>
              <a:t></a:t>
            </a:r>
            <a:r>
              <a:rPr lang="en-US" dirty="0">
                <a:sym typeface="Symbol"/>
              </a:rPr>
              <a:t>=</a:t>
            </a:r>
            <a:endParaRPr lang="ru-RU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kk-KZ" dirty="0"/>
              <a:t>Критическое значение </a:t>
            </a:r>
            <a:r>
              <a:rPr lang="en-US" dirty="0">
                <a:sym typeface="Symbol"/>
              </a:rPr>
              <a:t></a:t>
            </a:r>
            <a:r>
              <a:rPr lang="kk-KZ" baseline="-25000" dirty="0">
                <a:sym typeface="Symbol"/>
              </a:rPr>
              <a:t>крит </a:t>
            </a:r>
            <a:r>
              <a:rPr lang="kk-KZ" dirty="0">
                <a:sym typeface="Symbol"/>
              </a:rPr>
              <a:t>по таблице для уровня значимости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</a:t>
            </a:r>
            <a:r>
              <a:rPr lang="kk-KZ" baseline="-25000" dirty="0">
                <a:sym typeface="Symbol"/>
              </a:rPr>
              <a:t>крит</a:t>
            </a:r>
            <a:r>
              <a:rPr lang="en-US" baseline="-25000" dirty="0">
                <a:sym typeface="Symbol"/>
              </a:rPr>
              <a:t>=</a:t>
            </a:r>
            <a:r>
              <a:rPr lang="ru-RU" sz="2800" dirty="0">
                <a:latin typeface="inherit"/>
              </a:rPr>
              <a:t> 0,576		           </a:t>
            </a:r>
            <a:r>
              <a:rPr lang="en-US" sz="2800" dirty="0">
                <a:latin typeface="inherit"/>
              </a:rPr>
              <a:t>&gt;</a:t>
            </a:r>
            <a:r>
              <a:rPr lang="ru-RU" sz="2800" dirty="0">
                <a:latin typeface="inherit"/>
              </a:rPr>
              <a:t>  </a:t>
            </a:r>
            <a:r>
              <a:rPr lang="en-US" sz="2800" dirty="0">
                <a:latin typeface="inherit"/>
              </a:rPr>
              <a:t>		</a:t>
            </a:r>
            <a:endParaRPr lang="ru-RU" sz="2800" dirty="0">
              <a:latin typeface="inherit"/>
            </a:endParaRPr>
          </a:p>
          <a:p>
            <a:endParaRPr lang="kk-KZ" dirty="0">
              <a:sym typeface="Symbol"/>
            </a:endParaRPr>
          </a:p>
          <a:p>
            <a:r>
              <a:rPr lang="kk-KZ" dirty="0">
                <a:sym typeface="Symbol"/>
              </a:rPr>
              <a:t>Если   </a:t>
            </a:r>
            <a:r>
              <a:rPr lang="en-US" dirty="0">
                <a:sym typeface="Symbol"/>
              </a:rPr>
              <a:t>&lt;</a:t>
            </a:r>
            <a:r>
              <a:rPr lang="kk-KZ" baseline="-25000" dirty="0">
                <a:sym typeface="Symbol"/>
              </a:rPr>
              <a:t>крит</a:t>
            </a:r>
            <a:r>
              <a:rPr lang="ru-RU" dirty="0">
                <a:sym typeface="Symbol"/>
              </a:rPr>
              <a:t>, то </a:t>
            </a:r>
            <a:r>
              <a:rPr lang="en-US" dirty="0">
                <a:sym typeface="Symbol"/>
              </a:rPr>
              <a:t> </a:t>
            </a:r>
            <a:r>
              <a:rPr lang="kk-KZ" dirty="0">
                <a:sym typeface="Symbol"/>
              </a:rPr>
              <a:t> - не значим</a:t>
            </a:r>
          </a:p>
          <a:p>
            <a:r>
              <a:rPr lang="kk-KZ" dirty="0">
                <a:sym typeface="Symbol"/>
              </a:rPr>
              <a:t>Если </a:t>
            </a:r>
            <a:r>
              <a:rPr lang="en-US" dirty="0">
                <a:sym typeface="Symbol"/>
              </a:rPr>
              <a:t>&gt;</a:t>
            </a:r>
            <a:r>
              <a:rPr lang="kk-KZ" baseline="-25000" dirty="0">
                <a:sym typeface="Symbol"/>
              </a:rPr>
              <a:t>крит</a:t>
            </a:r>
            <a:r>
              <a:rPr lang="kk-KZ" dirty="0">
                <a:sym typeface="Symbol"/>
              </a:rPr>
              <a:t>, то  - значим, т.е.имеется связь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6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120462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Задача: </a:t>
            </a:r>
            <a:r>
              <a:rPr lang="ru-RU" sz="2000" dirty="0"/>
              <a:t>По данным распределения </a:t>
            </a:r>
            <a:r>
              <a:rPr lang="en-US" sz="2000" dirty="0"/>
              <a:t>IQ-</a:t>
            </a:r>
            <a:r>
              <a:rPr lang="ru-RU" sz="2000" dirty="0"/>
              <a:t>оценок и показателям теста зрительной памяти 10 учащихся оценить меру связи между переменными и ее значимость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809721" y="1219200"/>
          <a:ext cx="8401078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dirty="0"/>
                        <a:t>IQ-</a:t>
                      </a:r>
                      <a:r>
                        <a:rPr lang="ru-RU" sz="1800" dirty="0"/>
                        <a:t>оценка</a:t>
                      </a:r>
                      <a:r>
                        <a:rPr lang="ru-RU" sz="1800" baseline="0" dirty="0"/>
                        <a:t> Х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/>
                        <a:t>Зрительная память </a:t>
                      </a:r>
                      <a:r>
                        <a:rPr lang="en-US" sz="1800" dirty="0"/>
                        <a:t>Y</a:t>
                      </a:r>
                      <a:r>
                        <a:rPr lang="ru-RU" sz="1800" dirty="0"/>
                        <a:t> 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dirty="0"/>
                        <a:t>Ранги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>
                          <a:sym typeface="Symbol"/>
                        </a:rPr>
                        <a:t>d</a:t>
                      </a:r>
                      <a:r>
                        <a:rPr lang="en-US" baseline="-25000" dirty="0" err="1">
                          <a:sym typeface="Symbol"/>
                        </a:rPr>
                        <a:t>i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ym typeface="Symbol"/>
                        </a:rPr>
                        <a:t>d</a:t>
                      </a:r>
                      <a:r>
                        <a:rPr lang="en-US" baseline="-25000" dirty="0">
                          <a:sym typeface="Symbol"/>
                        </a:rPr>
                        <a:t>i</a:t>
                      </a:r>
                      <a:r>
                        <a:rPr lang="en-US" baseline="30000" dirty="0">
                          <a:sym typeface="Symbol"/>
                        </a:rPr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1,20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0,76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540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solidFill>
                  <a:srgbClr val="00B050"/>
                </a:solidFill>
              </a:rPr>
              <a:t>Условия применения непараметрических методов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Распределение значений признака в генеральной совокупности не соответствует нормальному закону </a:t>
            </a:r>
          </a:p>
          <a:p>
            <a:endParaRPr lang="kk-KZ" dirty="0"/>
          </a:p>
          <a:p>
            <a:r>
              <a:rPr lang="kk-KZ" dirty="0"/>
              <a:t>Возможно распределение признака нормальное</a:t>
            </a:r>
            <a:r>
              <a:rPr lang="ru-RU" dirty="0"/>
              <a:t>, но выборочное распределение маленькое, чтобы судить по нему о генеральной совокупности</a:t>
            </a:r>
          </a:p>
          <a:p>
            <a:endParaRPr lang="ru-RU" dirty="0"/>
          </a:p>
          <a:p>
            <a:r>
              <a:rPr lang="ru-RU" dirty="0"/>
              <a:t>Не выполняется требование о </a:t>
            </a:r>
            <a:r>
              <a:rPr lang="ru-RU" dirty="0" err="1"/>
              <a:t>гомогенности</a:t>
            </a:r>
            <a:r>
              <a:rPr lang="ru-RU" dirty="0"/>
              <a:t> дисперсии при сравнении средних значений  для независимых выборок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5632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Критерий </a:t>
            </a:r>
            <a:r>
              <a:rPr lang="en-US" b="1" dirty="0">
                <a:solidFill>
                  <a:srgbClr val="00B050"/>
                </a:solidFill>
              </a:rPr>
              <a:t>U-</a:t>
            </a:r>
            <a:r>
              <a:rPr lang="kk-KZ" b="1" dirty="0">
                <a:solidFill>
                  <a:srgbClr val="00B050"/>
                </a:solidFill>
              </a:rPr>
              <a:t>Манна-Уитни для независимых выборок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Предложен в 1945 </a:t>
            </a:r>
            <a:r>
              <a:rPr lang="ru-RU" dirty="0" err="1"/>
              <a:t>г.Френком</a:t>
            </a:r>
            <a:r>
              <a:rPr lang="ru-RU" dirty="0"/>
              <a:t> </a:t>
            </a:r>
            <a:r>
              <a:rPr lang="ru-RU" dirty="0" err="1"/>
              <a:t>Вилкоксоном</a:t>
            </a:r>
            <a:r>
              <a:rPr lang="ru-RU" dirty="0"/>
              <a:t>, в 1947 усовершенствован Х.Манном, Д.Уитни</a:t>
            </a:r>
          </a:p>
          <a:p>
            <a:endParaRPr lang="ru-RU" dirty="0"/>
          </a:p>
          <a:p>
            <a:r>
              <a:rPr lang="ru-RU" dirty="0"/>
              <a:t>Эмпирическое значение критерия </a:t>
            </a:r>
            <a:r>
              <a:rPr lang="en-US" dirty="0"/>
              <a:t>U-</a:t>
            </a:r>
            <a:r>
              <a:rPr lang="kk-KZ" dirty="0"/>
              <a:t>Манна-Уитни показывает</a:t>
            </a:r>
            <a:r>
              <a:rPr lang="ru-RU" dirty="0"/>
              <a:t>, насколько совпадают/пересекаются два ряда значений признака. </a:t>
            </a:r>
          </a:p>
          <a:p>
            <a:endParaRPr lang="ru-RU" dirty="0"/>
          </a:p>
          <a:p>
            <a:r>
              <a:rPr lang="ru-RU" dirty="0"/>
              <a:t>Идея – объединение двух рядов выборок в одну, ее ранжирование/упорядочивание. </a:t>
            </a:r>
          </a:p>
          <a:p>
            <a:r>
              <a:rPr lang="ru-RU" dirty="0"/>
              <a:t>Нулевая гипотеза: значения одной выборки равномерно распределены в значении другой выборке. Т.е. когда два ряда пересекаются в наибольшей возможной степени</a:t>
            </a:r>
          </a:p>
          <a:p>
            <a:r>
              <a:rPr lang="ru-RU" dirty="0"/>
              <a:t>Альтернатива: когда значения одной из выборок будут преобладать в одном из концов объединенного ряда. Т.е. пересечения рядов будут минимальными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гипотез: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Н0: Р(Х</a:t>
            </a:r>
            <a:r>
              <a:rPr lang="en-US" dirty="0"/>
              <a:t>&lt;Y</a:t>
            </a:r>
            <a:r>
              <a:rPr lang="ru-RU" dirty="0"/>
              <a:t>)</a:t>
            </a:r>
            <a:r>
              <a:rPr lang="en-US" dirty="0"/>
              <a:t>=1/2 (</a:t>
            </a:r>
            <a:r>
              <a:rPr lang="kk-KZ" dirty="0"/>
              <a:t>т</a:t>
            </a:r>
            <a:r>
              <a:rPr lang="ru-RU" dirty="0"/>
              <a:t>.е. значения одной выборки будут равномерно распределены в значении другой выборки</a:t>
            </a:r>
            <a:r>
              <a:rPr lang="en-US" dirty="0"/>
              <a:t>)</a:t>
            </a:r>
            <a:endParaRPr lang="ru-RU" dirty="0"/>
          </a:p>
          <a:p>
            <a:r>
              <a:rPr lang="ru-RU" dirty="0"/>
              <a:t>Н1: Р(Х</a:t>
            </a:r>
            <a:r>
              <a:rPr lang="en-US" dirty="0"/>
              <a:t>&lt;Y</a:t>
            </a:r>
            <a:r>
              <a:rPr lang="ru-RU" dirty="0"/>
              <a:t>)</a:t>
            </a:r>
            <a:r>
              <a:rPr lang="en-US" dirty="0">
                <a:sym typeface="Symbol"/>
              </a:rPr>
              <a:t></a:t>
            </a:r>
            <a:r>
              <a:rPr lang="en-US" dirty="0"/>
              <a:t>1/2 </a:t>
            </a:r>
            <a:r>
              <a:rPr lang="ru-RU" dirty="0"/>
              <a:t> (значения одной выборки будут преобладать на одном из концов другой выборки)</a:t>
            </a:r>
          </a:p>
          <a:p>
            <a:endParaRPr lang="ru-RU" dirty="0"/>
          </a:p>
          <a:p>
            <a:r>
              <a:rPr lang="ru-RU" dirty="0"/>
              <a:t>Н0: медиана </a:t>
            </a:r>
            <a:r>
              <a:rPr lang="en-US" dirty="0"/>
              <a:t>Me(</a:t>
            </a:r>
            <a:r>
              <a:rPr lang="kk-KZ" dirty="0"/>
              <a:t>Х</a:t>
            </a:r>
            <a:r>
              <a:rPr lang="en-US" dirty="0"/>
              <a:t>)</a:t>
            </a:r>
            <a:r>
              <a:rPr lang="ru-RU" dirty="0" err="1"/>
              <a:t>=Ме</a:t>
            </a:r>
            <a:r>
              <a:rPr lang="ru-RU" dirty="0"/>
              <a:t>(</a:t>
            </a:r>
            <a:r>
              <a:rPr lang="en-US" dirty="0"/>
              <a:t>Y</a:t>
            </a:r>
            <a:r>
              <a:rPr lang="ru-RU" dirty="0"/>
              <a:t>)</a:t>
            </a:r>
            <a:endParaRPr lang="en-US" dirty="0"/>
          </a:p>
          <a:p>
            <a:r>
              <a:rPr lang="en-US" dirty="0"/>
              <a:t>H1: </a:t>
            </a:r>
            <a:r>
              <a:rPr lang="ru-RU" dirty="0"/>
              <a:t>медиана </a:t>
            </a:r>
            <a:r>
              <a:rPr lang="en-US" dirty="0"/>
              <a:t>Me(</a:t>
            </a:r>
            <a:r>
              <a:rPr lang="kk-KZ" dirty="0"/>
              <a:t>Х</a:t>
            </a:r>
            <a:r>
              <a:rPr lang="en-US" dirty="0"/>
              <a:t>)</a:t>
            </a:r>
            <a:r>
              <a:rPr lang="en-US" dirty="0">
                <a:sym typeface="Symbol"/>
              </a:rPr>
              <a:t>  </a:t>
            </a:r>
            <a:r>
              <a:rPr lang="ru-RU" dirty="0" err="1"/>
              <a:t>Ме</a:t>
            </a:r>
            <a:r>
              <a:rPr lang="ru-RU" dirty="0"/>
              <a:t>(</a:t>
            </a:r>
            <a:r>
              <a:rPr lang="en-US" dirty="0"/>
              <a:t>Y</a:t>
            </a:r>
            <a:r>
              <a:rPr lang="ru-RU" dirty="0"/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H0: </a:t>
            </a:r>
            <a:r>
              <a:rPr lang="kk-KZ" dirty="0"/>
              <a:t>средние значения переменных равны</a:t>
            </a:r>
          </a:p>
          <a:p>
            <a:r>
              <a:rPr lang="kk-KZ" dirty="0"/>
              <a:t>Н1: средние значения переменных не равны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Пример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981200" y="1219200"/>
          <a:ext cx="811532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7737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Значения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19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Выборка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4034" y="3286124"/>
            <a:ext cx="8173812" cy="2867788"/>
          </a:xfrm>
        </p:spPr>
        <p:txBody>
          <a:bodyPr/>
          <a:lstStyle/>
          <a:p>
            <a:pPr>
              <a:buNone/>
            </a:pPr>
            <a:r>
              <a:rPr lang="kk-KZ" dirty="0"/>
              <a:t>Здесь значения одной выборки явно неравномерно распределены среди значений другой выборки: </a:t>
            </a:r>
            <a:r>
              <a:rPr lang="en-US" dirty="0"/>
              <a:t>Y</a:t>
            </a:r>
            <a:r>
              <a:rPr lang="kk-KZ" dirty="0"/>
              <a:t> преобладает на конце объединенного ряда</a:t>
            </a:r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kk-KZ" dirty="0"/>
              <a:t>Однако критерий серий не позволяет обнаружить статистически значимые различия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14290"/>
            <a:ext cx="10873208" cy="11430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Критерий </a:t>
            </a:r>
            <a:r>
              <a:rPr lang="en-US" b="1" dirty="0"/>
              <a:t>U </a:t>
            </a:r>
            <a:r>
              <a:rPr lang="en-US" dirty="0"/>
              <a:t>– </a:t>
            </a:r>
            <a:r>
              <a:rPr lang="kk-KZ" dirty="0"/>
              <a:t>общее число тех случаев</a:t>
            </a:r>
            <a:r>
              <a:rPr lang="ru-RU" dirty="0"/>
              <a:t>, в которых значения одной группы превосходят значения другой группы, при </a:t>
            </a:r>
            <a:r>
              <a:rPr lang="ru-RU" dirty="0" err="1"/>
              <a:t>попарном</a:t>
            </a:r>
            <a:r>
              <a:rPr lang="ru-RU" dirty="0"/>
              <a:t> сравнении значений первой и второй группы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1271464" y="1527678"/>
            <a:ext cx="10081120" cy="48577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Поэтому вычисляются два критерия</a:t>
            </a:r>
            <a:r>
              <a:rPr lang="en-US" dirty="0"/>
              <a:t>:</a:t>
            </a:r>
            <a:r>
              <a:rPr lang="ru-RU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x</a:t>
            </a:r>
            <a:r>
              <a:rPr lang="en-US" dirty="0"/>
              <a:t> </a:t>
            </a:r>
            <a:r>
              <a:rPr lang="kk-KZ" dirty="0"/>
              <a:t>и</a:t>
            </a:r>
            <a:r>
              <a:rPr lang="en-US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endParaRPr lang="en-US" baseline="-25000" dirty="0"/>
          </a:p>
          <a:p>
            <a:endParaRPr lang="en-US" dirty="0"/>
          </a:p>
          <a:p>
            <a:r>
              <a:rPr lang="kk-KZ" dirty="0"/>
              <a:t>Используются формулы:</a:t>
            </a:r>
          </a:p>
          <a:p>
            <a:endParaRPr lang="kk-KZ" dirty="0"/>
          </a:p>
          <a:p>
            <a:pPr>
              <a:buNone/>
            </a:pPr>
            <a:r>
              <a:rPr lang="ru-RU" dirty="0"/>
              <a:t>							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+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 =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en-US" dirty="0"/>
              <a:t> </a:t>
            </a:r>
            <a:endParaRPr lang="kk-KZ" dirty="0"/>
          </a:p>
          <a:p>
            <a:endParaRPr lang="kk-KZ" dirty="0"/>
          </a:p>
          <a:p>
            <a:endParaRPr lang="kk-KZ" dirty="0"/>
          </a:p>
          <a:p>
            <a:r>
              <a:rPr lang="kk-KZ" dirty="0"/>
              <a:t>Где 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en-US" dirty="0"/>
              <a:t> – </a:t>
            </a:r>
            <a:r>
              <a:rPr lang="kk-KZ" dirty="0"/>
              <a:t>объем выборки Х</a:t>
            </a:r>
            <a:r>
              <a:rPr lang="ru-RU" dirty="0"/>
              <a:t>, 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en-US" dirty="0"/>
              <a:t> – </a:t>
            </a:r>
            <a:r>
              <a:rPr lang="kk-KZ" dirty="0"/>
              <a:t>объем выборки </a:t>
            </a:r>
            <a:r>
              <a:rPr lang="en-US" dirty="0"/>
              <a:t>Y</a:t>
            </a:r>
            <a:r>
              <a:rPr lang="ru-RU" dirty="0"/>
              <a:t>,</a:t>
            </a:r>
          </a:p>
          <a:p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en-US" dirty="0"/>
              <a:t>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en-US" dirty="0"/>
              <a:t> – </a:t>
            </a:r>
            <a:r>
              <a:rPr lang="kk-KZ" dirty="0"/>
              <a:t>суммы рангов для Х и </a:t>
            </a:r>
            <a:r>
              <a:rPr lang="en-US" dirty="0"/>
              <a:t>Y </a:t>
            </a:r>
            <a:r>
              <a:rPr lang="kk-KZ" dirty="0"/>
              <a:t>в объединенном ряду</a:t>
            </a:r>
          </a:p>
          <a:p>
            <a:r>
              <a:rPr lang="kk-KZ" dirty="0"/>
              <a:t>В качестве эмпирического значения принимается наименьшее из 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или 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. </a:t>
            </a:r>
            <a:r>
              <a:rPr lang="en-US" dirty="0"/>
              <a:t>U</a:t>
            </a:r>
            <a:r>
              <a:rPr lang="kk-KZ" dirty="0"/>
              <a:t>эмп = </a:t>
            </a:r>
            <a:r>
              <a:rPr lang="en-US" dirty="0"/>
              <a:t>min{U</a:t>
            </a:r>
            <a:r>
              <a:rPr lang="kk-KZ" baseline="-25000" dirty="0"/>
              <a:t>х</a:t>
            </a:r>
            <a:r>
              <a:rPr lang="en-US" dirty="0"/>
              <a:t> </a:t>
            </a:r>
            <a:r>
              <a:rPr lang="ru-RU" dirty="0"/>
              <a:t>,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en-US" dirty="0"/>
              <a:t>}</a:t>
            </a:r>
            <a:endParaRPr lang="kk-KZ" dirty="0"/>
          </a:p>
          <a:p>
            <a:r>
              <a:rPr lang="kk-KZ" dirty="0"/>
              <a:t>Чем больше различия</a:t>
            </a:r>
            <a:r>
              <a:rPr lang="ru-RU" dirty="0"/>
              <a:t>, тем меньше эмпирическое значение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1914" y="3429000"/>
            <a:ext cx="2625347" cy="500066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9696" y="2852936"/>
            <a:ext cx="2597565" cy="500066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24001" y="844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Таблица №1. Критические значения критерий Манна-Уитни (начало)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21133"/>
              </p:ext>
            </p:extLst>
          </p:nvPr>
        </p:nvGraphicFramePr>
        <p:xfrm>
          <a:off x="2423592" y="764704"/>
          <a:ext cx="8424938" cy="5616614"/>
        </p:xfrm>
        <a:graphic>
          <a:graphicData uri="http://schemas.openxmlformats.org/drawingml/2006/table">
            <a:tbl>
              <a:tblPr/>
              <a:tblGrid>
                <a:gridCol w="428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4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4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7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8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2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2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23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2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06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892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408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994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28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28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4725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247286">
                <a:tc gridSpan="20"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Критические значения для 5% ошибки</a:t>
                      </a:r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lt-LT" sz="700">
                          <a:solidFill>
                            <a:srgbClr val="000000"/>
                          </a:solidFill>
                          <a:latin typeface="Arial"/>
                        </a:rPr>
                        <a:t>N1</a:t>
                      </a:r>
                      <a:endParaRPr lang="lt-LT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lt-LT" sz="700">
                          <a:solidFill>
                            <a:srgbClr val="000000"/>
                          </a:solidFill>
                          <a:latin typeface="Arial"/>
                        </a:rPr>
                        <a:t>N2</a:t>
                      </a:r>
                      <a:endParaRPr lang="lt-LT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3762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  <a:endParaRPr lang="ru-RU" sz="1200" dirty="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7286">
                <a:tc gridSpan="20"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Критические значения для 1% ошибки</a:t>
                      </a:r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2808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/>
                    </a:p>
                  </a:txBody>
                  <a:tcPr marL="12828" marR="1282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  <a:endParaRPr lang="ru-RU" sz="120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  <a:endParaRPr lang="ru-RU" sz="1200" dirty="0"/>
                    </a:p>
                  </a:txBody>
                  <a:tcPr marL="12828" marR="128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166910" y="6488668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/>
              <a:t>https://gymnasium42.ru/stat/Book/Data/page_7.htm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1424" y="1219200"/>
            <a:ext cx="10670976" cy="5638800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/>
              <a:t>Новикова Н.В., Новиков А.И. Математические методы в психологии. – М., 2015 (</a:t>
            </a:r>
            <a:r>
              <a:rPr lang="en-US" sz="2800" dirty="0" err="1"/>
              <a:t>Exel</a:t>
            </a:r>
            <a:r>
              <a:rPr lang="en-US" sz="2800" dirty="0"/>
              <a:t> </a:t>
            </a:r>
            <a:r>
              <a:rPr lang="kk-KZ" sz="2800" dirty="0"/>
              <a:t>и </a:t>
            </a:r>
            <a:r>
              <a:rPr lang="en-US" sz="2800" dirty="0"/>
              <a:t>SPSS</a:t>
            </a:r>
            <a:r>
              <a:rPr lang="ru-RU" sz="2800" dirty="0"/>
              <a:t>)</a:t>
            </a:r>
          </a:p>
          <a:p>
            <a:r>
              <a:rPr lang="ru-RU" sz="2800" dirty="0" err="1"/>
              <a:t>Наследов</a:t>
            </a:r>
            <a:r>
              <a:rPr lang="ru-RU" sz="28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ru-RU" sz="2800" dirty="0"/>
              <a:t>Титкова Л.С. Математические методы в психологии. - Владивосток, 2002. – 85с.</a:t>
            </a:r>
            <a:endParaRPr lang="ru-RU" sz="1600" dirty="0"/>
          </a:p>
          <a:p>
            <a:r>
              <a:rPr lang="kk-KZ" sz="2800" dirty="0"/>
              <a:t>Болтаева Ә.М. Психологиялық ғылыми зерттеулерді ұйымдастыру: оқу құралы. – Алматы, 2015. – 122 б.</a:t>
            </a:r>
            <a:endParaRPr lang="en-US" sz="2800" dirty="0"/>
          </a:p>
          <a:p>
            <a:r>
              <a:rPr lang="ru-RU" sz="2800" dirty="0"/>
              <a:t>Корреляционный анализ</a:t>
            </a:r>
          </a:p>
          <a:p>
            <a:r>
              <a:rPr lang="lt-LT" sz="2800" dirty="0">
                <a:hlinkClick r:id="rId2"/>
              </a:rPr>
              <a:t>https://www.coursera.org/lecture/smart-analytics-education/korrieliatsionnyi-analiz-faktornyi-analiz-OEqA8</a:t>
            </a:r>
            <a:endParaRPr lang="ru-RU" sz="2800" dirty="0"/>
          </a:p>
          <a:p>
            <a:r>
              <a:rPr lang="ru-RU" sz="2800" dirty="0"/>
              <a:t>Критерий </a:t>
            </a:r>
            <a:r>
              <a:rPr lang="en-US" sz="2800" dirty="0"/>
              <a:t>U-</a:t>
            </a:r>
            <a:r>
              <a:rPr lang="kk-KZ" sz="2800" dirty="0"/>
              <a:t>Манна-Уитни в </a:t>
            </a:r>
            <a:r>
              <a:rPr lang="en-US" sz="2800" dirty="0"/>
              <a:t>SPSS</a:t>
            </a:r>
            <a:endParaRPr lang="kk-KZ" sz="2800" dirty="0"/>
          </a:p>
          <a:p>
            <a:r>
              <a:rPr lang="lt-LT" sz="2800" dirty="0">
                <a:hlinkClick r:id="rId3"/>
              </a:rPr>
              <a:t>https://www.youtube.com/watch?v=x4PN0Ts_6-o</a:t>
            </a:r>
            <a:endParaRPr lang="kk-KZ" sz="2800" dirty="0"/>
          </a:p>
          <a:p>
            <a:r>
              <a:rPr lang="lt-LT" sz="2800" dirty="0">
                <a:hlinkClick r:id="rId4"/>
              </a:rPr>
              <a:t>https://www.coursera.org/lecture/stats-for-data-analysis/primier-dvukhvyborochnyie-nieparamietrichieskiie-kritierii-niezavisimyie-vyborki-2DNaz</a:t>
            </a:r>
            <a:endParaRPr lang="ru-RU" sz="2800" dirty="0"/>
          </a:p>
          <a:p>
            <a:r>
              <a:rPr lang="ru-RU" sz="2800" dirty="0"/>
              <a:t>Т-критерий </a:t>
            </a:r>
            <a:r>
              <a:rPr lang="ru-RU" sz="2800" dirty="0" err="1"/>
              <a:t>Вилкоксона</a:t>
            </a:r>
            <a:r>
              <a:rPr lang="ru-RU" sz="2800" dirty="0"/>
              <a:t> в </a:t>
            </a:r>
            <a:r>
              <a:rPr lang="en-US" sz="2800" dirty="0"/>
              <a:t>SPSS</a:t>
            </a:r>
            <a:endParaRPr lang="ru-RU" sz="2800" dirty="0"/>
          </a:p>
          <a:p>
            <a:r>
              <a:rPr lang="lt-LT" sz="2800" dirty="0"/>
              <a:t>https://www.youtube.com/watch?v=6rCnWDEhsGo</a:t>
            </a:r>
            <a:endParaRPr lang="ru-RU" sz="2800" dirty="0"/>
          </a:p>
          <a:p>
            <a:r>
              <a:rPr lang="kk-KZ" sz="2400" dirty="0"/>
              <a:t>Критерий Вилкоксона // </a:t>
            </a:r>
            <a:r>
              <a:rPr lang="en-GB" sz="2400" dirty="0"/>
              <a:t>https://statpsy.ru/wilkoxon/t-wilkokson-desc/</a:t>
            </a:r>
            <a:endParaRPr lang="kk-KZ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5500702"/>
            <a:ext cx="8229600" cy="13572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kk-KZ" dirty="0"/>
              <a:t> </a:t>
            </a:r>
            <a:r>
              <a:rPr lang="ru-RU" dirty="0"/>
              <a:t>=</a:t>
            </a:r>
            <a:r>
              <a:rPr lang="en-US" dirty="0"/>
              <a:t>  </a:t>
            </a:r>
            <a:r>
              <a:rPr lang="ru-RU" dirty="0"/>
              <a:t>        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ru-RU" dirty="0"/>
              <a:t>= </a:t>
            </a:r>
          </a:p>
          <a:p>
            <a:r>
              <a:rPr lang="en-US" dirty="0" err="1"/>
              <a:t>U</a:t>
            </a:r>
            <a:r>
              <a:rPr lang="en-US" baseline="-25000" dirty="0" err="1"/>
              <a:t>x</a:t>
            </a:r>
            <a:r>
              <a:rPr lang="en-US" dirty="0"/>
              <a:t> </a:t>
            </a:r>
            <a:r>
              <a:rPr lang="kk-KZ" dirty="0"/>
              <a:t>=				</a:t>
            </a:r>
            <a:r>
              <a:rPr lang="en-US" dirty="0"/>
              <a:t>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baseline="-25000" dirty="0"/>
              <a:t>  </a:t>
            </a:r>
            <a:r>
              <a:rPr lang="ru-RU" dirty="0"/>
              <a:t>=</a:t>
            </a:r>
          </a:p>
          <a:p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kk-KZ" dirty="0"/>
              <a:t>=</a:t>
            </a:r>
            <a:r>
              <a:rPr lang="en-US" dirty="0"/>
              <a:t> </a:t>
            </a:r>
            <a:r>
              <a:rPr lang="ru-RU" dirty="0"/>
              <a:t>				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dirty="0"/>
              <a:t>=</a:t>
            </a: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390018"/>
              </p:ext>
            </p:extLst>
          </p:nvPr>
        </p:nvGraphicFramePr>
        <p:xfrm>
          <a:off x="1981200" y="1219200"/>
          <a:ext cx="811531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85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Значения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17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19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Выборка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 Х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Ранги </a:t>
                      </a:r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909" marR="449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95400" y="1219200"/>
            <a:ext cx="10441160" cy="4937760"/>
          </a:xfrm>
        </p:spPr>
        <p:txBody>
          <a:bodyPr>
            <a:normAutofit fontScale="92500" lnSpcReduction="20000"/>
          </a:bodyPr>
          <a:lstStyle/>
          <a:p>
            <a:r>
              <a:rPr lang="kk-KZ" dirty="0"/>
              <a:t>1 шаг: Значения выборок объединяются в один ряд</a:t>
            </a:r>
            <a:r>
              <a:rPr lang="ru-RU" dirty="0"/>
              <a:t>, упорядочиваются. </a:t>
            </a:r>
          </a:p>
          <a:p>
            <a:r>
              <a:rPr lang="ru-RU" dirty="0"/>
              <a:t>2 шаг: Значения выборок ранжируются и выписываются отдельно ранги для одной и другой выборки. </a:t>
            </a:r>
            <a:r>
              <a:rPr lang="ru-RU" sz="1300" dirty="0">
                <a:solidFill>
                  <a:srgbClr val="00B050"/>
                </a:solidFill>
              </a:rPr>
              <a:t>(пример 3-4 строка таблицы)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  <a:p>
            <a:r>
              <a:rPr lang="ru-RU" dirty="0"/>
              <a:t>3 шаг: Вычисляются суммы рангов. </a:t>
            </a:r>
            <a:r>
              <a:rPr lang="en-US" dirty="0"/>
              <a:t>R</a:t>
            </a:r>
            <a:r>
              <a:rPr lang="en-US" baseline="-25000" dirty="0"/>
              <a:t>x</a:t>
            </a:r>
            <a:r>
              <a:rPr lang="kk-KZ" dirty="0"/>
              <a:t> </a:t>
            </a:r>
            <a:r>
              <a:rPr lang="ru-RU" dirty="0"/>
              <a:t>=</a:t>
            </a:r>
            <a:r>
              <a:rPr lang="en-US" dirty="0"/>
              <a:t>  </a:t>
            </a:r>
            <a:r>
              <a:rPr lang="ru-RU" dirty="0"/>
              <a:t>          </a:t>
            </a:r>
            <a:r>
              <a:rPr lang="en-US" dirty="0" err="1"/>
              <a:t>R</a:t>
            </a:r>
            <a:r>
              <a:rPr lang="en-US" baseline="-25000" dirty="0" err="1"/>
              <a:t>y</a:t>
            </a:r>
            <a:r>
              <a:rPr lang="ru-RU" dirty="0"/>
              <a:t>= </a:t>
            </a:r>
          </a:p>
          <a:p>
            <a:r>
              <a:rPr lang="ru-RU" dirty="0"/>
              <a:t>4 шаг: Вычисляются </a:t>
            </a:r>
            <a:r>
              <a:rPr lang="en-US" dirty="0"/>
              <a:t>U</a:t>
            </a:r>
            <a:r>
              <a:rPr lang="kk-KZ" baseline="-25000" dirty="0"/>
              <a:t>х</a:t>
            </a:r>
            <a:r>
              <a:rPr lang="en-US" dirty="0"/>
              <a:t>  </a:t>
            </a:r>
            <a:r>
              <a:rPr lang="kk-KZ" dirty="0"/>
              <a:t>или 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ru-RU" baseline="-25000" dirty="0"/>
              <a:t>  </a:t>
            </a:r>
            <a:r>
              <a:rPr lang="ru-RU" dirty="0"/>
              <a:t>по формуле.</a:t>
            </a:r>
          </a:p>
          <a:p>
            <a:r>
              <a:rPr lang="en-US" dirty="0"/>
              <a:t>U</a:t>
            </a:r>
            <a:r>
              <a:rPr lang="kk-KZ" dirty="0"/>
              <a:t>эмп = </a:t>
            </a:r>
            <a:r>
              <a:rPr lang="en-US" dirty="0"/>
              <a:t>min{U</a:t>
            </a:r>
            <a:r>
              <a:rPr lang="kk-KZ" baseline="-25000" dirty="0"/>
              <a:t>х</a:t>
            </a:r>
            <a:r>
              <a:rPr lang="en-US" dirty="0"/>
              <a:t> </a:t>
            </a:r>
            <a:r>
              <a:rPr lang="ru-RU" dirty="0"/>
              <a:t>, </a:t>
            </a:r>
            <a:r>
              <a:rPr lang="en-US" dirty="0" err="1"/>
              <a:t>U</a:t>
            </a:r>
            <a:r>
              <a:rPr lang="en-US" baseline="-25000" dirty="0" err="1"/>
              <a:t>y</a:t>
            </a:r>
            <a:r>
              <a:rPr lang="en-US" dirty="0"/>
              <a:t>}</a:t>
            </a:r>
            <a:endParaRPr lang="ru-RU" dirty="0"/>
          </a:p>
          <a:p>
            <a:r>
              <a:rPr lang="ru-RU" dirty="0"/>
              <a:t>5 шаг: Определяется уровень значимости </a:t>
            </a:r>
            <a:r>
              <a:rPr lang="ru-RU" i="1" dirty="0" err="1"/>
              <a:t>р</a:t>
            </a:r>
            <a:r>
              <a:rPr lang="ru-RU" dirty="0"/>
              <a:t>  и в таблице </a:t>
            </a:r>
            <a:r>
              <a:rPr lang="en-US" dirty="0"/>
              <a:t>U </a:t>
            </a:r>
            <a:r>
              <a:rPr lang="kk-KZ" dirty="0"/>
              <a:t>сравнивается для соответствующих объемов</a:t>
            </a:r>
            <a:r>
              <a:rPr lang="ru-RU" dirty="0"/>
              <a:t>. </a:t>
            </a:r>
            <a:r>
              <a:rPr lang="en-US" dirty="0" err="1"/>
              <a:t>n</a:t>
            </a:r>
            <a:r>
              <a:rPr lang="en-US" baseline="-25000" dirty="0" err="1"/>
              <a:t>x</a:t>
            </a:r>
            <a:r>
              <a:rPr lang="ru-RU" dirty="0"/>
              <a:t>= 8,</a:t>
            </a:r>
            <a:r>
              <a:rPr lang="ru-RU" baseline="-25000" dirty="0"/>
              <a:t> </a:t>
            </a:r>
            <a:r>
              <a:rPr lang="en-US" dirty="0" err="1"/>
              <a:t>n</a:t>
            </a:r>
            <a:r>
              <a:rPr lang="en-US" baseline="-25000" dirty="0" err="1"/>
              <a:t>y</a:t>
            </a:r>
            <a:r>
              <a:rPr lang="ru-RU" baseline="-25000" dirty="0"/>
              <a:t> </a:t>
            </a:r>
            <a:r>
              <a:rPr lang="ru-RU" dirty="0"/>
              <a:t>= 8</a:t>
            </a:r>
          </a:p>
          <a:p>
            <a:r>
              <a:rPr lang="ru-RU" dirty="0"/>
              <a:t>Сравниваем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ru-RU" dirty="0"/>
              <a:t> и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.   </a:t>
            </a:r>
          </a:p>
          <a:p>
            <a:r>
              <a:rPr lang="ru-RU" dirty="0"/>
              <a:t>Если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</a:t>
            </a:r>
            <a:r>
              <a:rPr lang="ru-RU" dirty="0">
                <a:sym typeface="Symbol"/>
              </a:rPr>
              <a:t>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, то Н0 отклоняем. Т.е.значения одной выборки будут преобладать на одном из концов другой выборки</a:t>
            </a:r>
          </a:p>
          <a:p>
            <a:r>
              <a:rPr lang="ru-RU" dirty="0"/>
              <a:t>Если </a:t>
            </a:r>
            <a:r>
              <a:rPr lang="en-US" dirty="0"/>
              <a:t>U</a:t>
            </a:r>
            <a:r>
              <a:rPr lang="kk-KZ" baseline="-25000" dirty="0"/>
              <a:t>эмп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&gt;</a:t>
            </a:r>
            <a:r>
              <a:rPr lang="ru-RU" dirty="0">
                <a:sym typeface="Symbol"/>
              </a:rPr>
              <a:t> </a:t>
            </a:r>
            <a:r>
              <a:rPr lang="en-US" dirty="0"/>
              <a:t>U</a:t>
            </a:r>
            <a:r>
              <a:rPr lang="kk-KZ" baseline="-25000" dirty="0"/>
              <a:t>крит</a:t>
            </a:r>
            <a:r>
              <a:rPr lang="en-US" dirty="0"/>
              <a:t> </a:t>
            </a:r>
            <a:r>
              <a:rPr lang="ru-RU" dirty="0"/>
              <a:t>, то Н0 принимаем, различия между выборками 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258204" cy="2066924"/>
          </a:xfrm>
        </p:spPr>
        <p:txBody>
          <a:bodyPr>
            <a:normAutofit lnSpcReduction="10000"/>
          </a:bodyPr>
          <a:lstStyle/>
          <a:p>
            <a:r>
              <a:rPr lang="kk-KZ" dirty="0"/>
              <a:t>11 студентов 1 курса обследовались относительно уровня сформированности рефлексии</a:t>
            </a:r>
            <a:r>
              <a:rPr lang="ru-RU" dirty="0"/>
              <a:t>. 4 из них окончили школу с «Алтын </a:t>
            </a:r>
            <a:r>
              <a:rPr lang="ru-RU" dirty="0" err="1"/>
              <a:t>белг</a:t>
            </a:r>
            <a:r>
              <a:rPr lang="kk-KZ" dirty="0"/>
              <a:t>і</a:t>
            </a:r>
            <a:r>
              <a:rPr lang="ru-RU" dirty="0"/>
              <a:t>», 7 человек – без знака отличия. Показатели уровня </a:t>
            </a:r>
            <a:r>
              <a:rPr lang="ru-RU" dirty="0" err="1"/>
              <a:t>сформированности</a:t>
            </a:r>
            <a:r>
              <a:rPr lang="ru-RU" dirty="0"/>
              <a:t> рефлексии в таблице.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2166938" y="3286125"/>
          <a:ext cx="803116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9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6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Окончили школу с «Алтын </a:t>
                      </a:r>
                      <a:r>
                        <a:rPr lang="ru-RU" dirty="0" err="1"/>
                        <a:t>белг</a:t>
                      </a:r>
                      <a:r>
                        <a:rPr lang="kk-KZ" dirty="0"/>
                        <a:t>і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Обычный аттестат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80695815"/>
              </p:ext>
            </p:extLst>
          </p:nvPr>
        </p:nvGraphicFramePr>
        <p:xfrm>
          <a:off x="767408" y="1219200"/>
          <a:ext cx="10081119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9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5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0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0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Окончили школу с «Алтын </a:t>
                      </a:r>
                      <a:r>
                        <a:rPr lang="ru-RU" dirty="0" err="1"/>
                        <a:t>белг</a:t>
                      </a:r>
                      <a:r>
                        <a:rPr lang="kk-KZ" dirty="0"/>
                        <a:t>і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Обычный аттестат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ранг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сумма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Rc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B050"/>
                </a:solidFill>
              </a:rPr>
              <a:t>Критерий Т-Вилкоксона </a:t>
            </a:r>
            <a:r>
              <a:rPr lang="ru-RU" b="1" dirty="0">
                <a:solidFill>
                  <a:srgbClr val="00B050"/>
                </a:solidFill>
              </a:rPr>
              <a:t>(</a:t>
            </a:r>
            <a:r>
              <a:rPr lang="ru-RU" b="1" dirty="0" err="1">
                <a:solidFill>
                  <a:srgbClr val="00B050"/>
                </a:solidFill>
              </a:rPr>
              <a:t>Уилкоксона</a:t>
            </a:r>
            <a:r>
              <a:rPr lang="ru-RU" b="1" dirty="0">
                <a:solidFill>
                  <a:srgbClr val="00B050"/>
                </a:solidFill>
              </a:rPr>
              <a:t>)</a:t>
            </a:r>
            <a:r>
              <a:rPr lang="kk-KZ" b="1" dirty="0">
                <a:solidFill>
                  <a:srgbClr val="00B050"/>
                </a:solidFill>
              </a:rPr>
              <a:t> для зависимых выборок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Известным, мощным аналогом </a:t>
            </a:r>
            <a:r>
              <a:rPr lang="en-US" dirty="0"/>
              <a:t>t-</a:t>
            </a:r>
            <a:r>
              <a:rPr lang="kk-KZ" dirty="0"/>
              <a:t>критерия Стьюдента для зависимых выборок явлеятеся </a:t>
            </a:r>
            <a:r>
              <a:rPr lang="kk-KZ" b="1" dirty="0">
                <a:solidFill>
                  <a:srgbClr val="00B050"/>
                </a:solidFill>
              </a:rPr>
              <a:t>критерий Т-Вилкоксона</a:t>
            </a:r>
            <a:r>
              <a:rPr lang="ru-RU" b="1" dirty="0">
                <a:solidFill>
                  <a:srgbClr val="00B050"/>
                </a:solidFill>
              </a:rPr>
              <a:t>.</a:t>
            </a:r>
          </a:p>
          <a:p>
            <a:r>
              <a:rPr lang="ru-RU" dirty="0"/>
              <a:t>Критерий </a:t>
            </a:r>
            <a:r>
              <a:rPr lang="en-US" dirty="0"/>
              <a:t>T </a:t>
            </a:r>
            <a:r>
              <a:rPr lang="kk-KZ" dirty="0"/>
              <a:t>основан на упорядочевании величин разностей  </a:t>
            </a:r>
            <a:r>
              <a:rPr lang="ru-RU" dirty="0"/>
              <a:t>(сдвигов) значений признака в каждой паре его измерений. </a:t>
            </a:r>
          </a:p>
          <a:p>
            <a:r>
              <a:rPr lang="ru-RU" dirty="0"/>
              <a:t>Т-критерий основан на ранжировании разностей пар значений зависимых выборок. </a:t>
            </a:r>
          </a:p>
          <a:p>
            <a:r>
              <a:rPr lang="ru-RU" dirty="0"/>
              <a:t>Идея критерия заключается в подсчете вероятности минимальной из этих разностей при условии, что распределение положительных или отрицательных разностей равновероятно и равно ½</a:t>
            </a:r>
          </a:p>
          <a:p>
            <a:endParaRPr lang="ru-RU" dirty="0"/>
          </a:p>
          <a:p>
            <a:r>
              <a:rPr lang="kk-KZ" b="1" dirty="0"/>
              <a:t>Максимальное количество замеров - 50</a:t>
            </a:r>
            <a:r>
              <a:rPr lang="kk-KZ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23392" y="142852"/>
            <a:ext cx="11233248" cy="6014108"/>
          </a:xfrm>
        </p:spPr>
        <p:txBody>
          <a:bodyPr>
            <a:normAutofit/>
          </a:bodyPr>
          <a:lstStyle/>
          <a:p>
            <a:r>
              <a:rPr lang="ru-RU" dirty="0"/>
              <a:t>Выборки зависимы – до эксперимента и после</a:t>
            </a:r>
          </a:p>
          <a:p>
            <a:endParaRPr lang="ru-RU" dirty="0"/>
          </a:p>
          <a:p>
            <a:r>
              <a:rPr lang="ru-RU" dirty="0"/>
              <a:t>Позволяет установить направленность изменений (в какую сторону изменяются значения при переходе от первого измерения ко второму), а также выраженность</a:t>
            </a:r>
          </a:p>
          <a:p>
            <a:r>
              <a:rPr lang="ru-RU" dirty="0">
                <a:solidFill>
                  <a:srgbClr val="00B050"/>
                </a:solidFill>
              </a:rPr>
              <a:t>На сколько сдвиг показателей в каком-то направлении является более интенсивным, чем в другом</a:t>
            </a:r>
          </a:p>
          <a:p>
            <a:endParaRPr lang="ru-RU" dirty="0"/>
          </a:p>
          <a:p>
            <a:r>
              <a:rPr lang="en-US" dirty="0"/>
              <a:t>H0</a:t>
            </a:r>
            <a:r>
              <a:rPr lang="ru-RU" dirty="0"/>
              <a:t>: интенсивность сдвигов в типичном направлении не превосходит интенсивность сдвигов в нетипичном направлении</a:t>
            </a:r>
          </a:p>
          <a:p>
            <a:r>
              <a:rPr lang="ru-RU" dirty="0"/>
              <a:t>Н1: интенсивность сдвигов в типичном направлении превышает интенсивность сдвигов в нетипичном направлении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357166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kk-KZ" dirty="0"/>
              <a:t>Формула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ru-RU" baseline="-25000" dirty="0"/>
              <a:t>экс </a:t>
            </a:r>
            <a:r>
              <a:rPr lang="ru-RU" dirty="0"/>
              <a:t>= </a:t>
            </a:r>
            <a:r>
              <a:rPr lang="ru-RU" dirty="0">
                <a:sym typeface="Symbol"/>
              </a:rPr>
              <a:t></a:t>
            </a:r>
            <a:r>
              <a:rPr lang="en-US" dirty="0" err="1">
                <a:sym typeface="Symbol"/>
              </a:rPr>
              <a:t>R</a:t>
            </a:r>
            <a:r>
              <a:rPr lang="en-US" baseline="-25000" dirty="0" err="1">
                <a:sym typeface="Symbol"/>
              </a:rPr>
              <a:t>i</a:t>
            </a:r>
            <a:r>
              <a:rPr lang="ru-RU" dirty="0">
                <a:sym typeface="Symbol"/>
              </a:rPr>
              <a:t>,  где </a:t>
            </a:r>
            <a:r>
              <a:rPr lang="en-US" dirty="0" err="1">
                <a:sym typeface="Symbol"/>
              </a:rPr>
              <a:t>R</a:t>
            </a:r>
            <a:r>
              <a:rPr lang="en-US" baseline="-25000" dirty="0" err="1">
                <a:sym typeface="Symbol"/>
              </a:rPr>
              <a:t>i</a:t>
            </a:r>
            <a:r>
              <a:rPr lang="ru-RU" baseline="-25000" dirty="0">
                <a:sym typeface="Symbol"/>
              </a:rPr>
              <a:t> </a:t>
            </a:r>
            <a:r>
              <a:rPr lang="ru-RU" dirty="0">
                <a:sym typeface="Symbol"/>
              </a:rPr>
              <a:t>  - ранговое значение сдвигов с более редким знаком</a:t>
            </a:r>
          </a:p>
          <a:p>
            <a:endParaRPr lang="ru-RU" dirty="0">
              <a:sym typeface="Symbol"/>
            </a:endParaRPr>
          </a:p>
          <a:p>
            <a:r>
              <a:rPr lang="ru-RU" dirty="0">
                <a:sym typeface="Symbol"/>
              </a:rPr>
              <a:t>Определяют критическое значение </a:t>
            </a:r>
            <a:r>
              <a:rPr lang="ru-RU" dirty="0" err="1">
                <a:sym typeface="Symbol"/>
              </a:rPr>
              <a:t>Т</a:t>
            </a:r>
            <a:r>
              <a:rPr lang="ru-RU" baseline="-25000" dirty="0" err="1">
                <a:sym typeface="Symbol"/>
              </a:rPr>
              <a:t>кр</a:t>
            </a:r>
            <a:r>
              <a:rPr lang="ru-RU" dirty="0">
                <a:sym typeface="Symbol"/>
              </a:rPr>
              <a:t> для данного </a:t>
            </a:r>
            <a:r>
              <a:rPr lang="en-US" dirty="0">
                <a:sym typeface="Symbol"/>
              </a:rPr>
              <a:t>n </a:t>
            </a:r>
            <a:r>
              <a:rPr lang="kk-KZ" dirty="0">
                <a:sym typeface="Symbol"/>
              </a:rPr>
              <a:t>и  </a:t>
            </a:r>
          </a:p>
          <a:p>
            <a:r>
              <a:rPr lang="kk-KZ" dirty="0">
                <a:sym typeface="Symbol"/>
              </a:rPr>
              <a:t>Сопоставляют эмпирическое 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 и Т</a:t>
            </a:r>
            <a:r>
              <a:rPr lang="kk-KZ" baseline="-25000" dirty="0">
                <a:sym typeface="Symbol"/>
              </a:rPr>
              <a:t>кр</a:t>
            </a:r>
          </a:p>
          <a:p>
            <a:pPr lvl="1"/>
            <a:r>
              <a:rPr lang="kk-KZ" dirty="0">
                <a:solidFill>
                  <a:schemeClr val="tx1"/>
                </a:solidFill>
                <a:sym typeface="Symbol"/>
              </a:rPr>
              <a:t>Если 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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Н0 – гипотезу отклоняют; если </a:t>
            </a:r>
            <a:r>
              <a:rPr lang="kk-KZ" dirty="0">
                <a:solidFill>
                  <a:schemeClr val="tx1"/>
                </a:solidFill>
                <a:sym typeface="Symbol"/>
              </a:rPr>
              <a:t>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/>
              </a:rPr>
              <a:t>&gt;</a:t>
            </a:r>
            <a:r>
              <a:rPr lang="kk-KZ" dirty="0">
                <a:solidFill>
                  <a:schemeClr val="tx1"/>
                </a:solidFill>
                <a:sym typeface="Symbol"/>
              </a:rPr>
              <a:t>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</a:t>
            </a:r>
            <a:r>
              <a:rPr lang="en-US" dirty="0">
                <a:solidFill>
                  <a:schemeClr val="tx1"/>
                </a:solidFill>
                <a:sym typeface="Symbol"/>
              </a:rPr>
              <a:t>H0 </a:t>
            </a:r>
            <a:r>
              <a:rPr lang="kk-KZ" dirty="0">
                <a:solidFill>
                  <a:schemeClr val="tx1"/>
                </a:solidFill>
                <a:sym typeface="Symbol"/>
              </a:rPr>
              <a:t>принимают</a:t>
            </a:r>
            <a:r>
              <a:rPr lang="ru-RU" dirty="0">
                <a:solidFill>
                  <a:schemeClr val="tx1"/>
                </a:solidFill>
                <a:sym typeface="Symbol"/>
              </a:rPr>
              <a:t>.</a:t>
            </a:r>
          </a:p>
          <a:p>
            <a:pPr lvl="1"/>
            <a:endParaRPr lang="ru-RU" dirty="0">
              <a:sym typeface="Symbol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Шаги алгоритма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1</a:t>
            </a:r>
            <a:r>
              <a:rPr lang="ru-RU" dirty="0"/>
              <a:t>. Подсчитать разности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endParaRPr lang="en-US" baseline="-25000" dirty="0"/>
          </a:p>
          <a:p>
            <a:r>
              <a:rPr lang="kk-KZ" dirty="0"/>
              <a:t>2</a:t>
            </a:r>
            <a:r>
              <a:rPr lang="ru-RU" dirty="0"/>
              <a:t>. Ранжировать абсолютные значения разностей (ранг </a:t>
            </a:r>
            <a:r>
              <a:rPr lang="en-US" dirty="0"/>
              <a:t>|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 | )</a:t>
            </a:r>
            <a:endParaRPr lang="ru-RU" dirty="0"/>
          </a:p>
          <a:p>
            <a:r>
              <a:rPr lang="ru-RU" dirty="0"/>
              <a:t>3. Выписать ранги положительных и отрицательных значений разностей</a:t>
            </a:r>
          </a:p>
          <a:p>
            <a:r>
              <a:rPr lang="ru-RU" dirty="0"/>
              <a:t>4. Посчитать суммы рангов отдельно для положительных и отрицательных разностей. За </a:t>
            </a:r>
            <a:r>
              <a:rPr lang="ru-RU" dirty="0" err="1"/>
              <a:t>Т</a:t>
            </a:r>
            <a:r>
              <a:rPr lang="ru-RU" baseline="-25000" dirty="0" err="1"/>
              <a:t>эмп</a:t>
            </a:r>
            <a:r>
              <a:rPr lang="ru-RU" dirty="0"/>
              <a:t> принимается меньшая сумма </a:t>
            </a:r>
          </a:p>
          <a:p>
            <a:r>
              <a:rPr lang="ru-RU" dirty="0"/>
              <a:t>5. Определяется </a:t>
            </a:r>
            <a:r>
              <a:rPr lang="ru-RU" dirty="0" err="1"/>
              <a:t>р-уровень</a:t>
            </a:r>
            <a:r>
              <a:rPr lang="ru-RU" dirty="0"/>
              <a:t> значимости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kk-KZ" dirty="0">
                <a:solidFill>
                  <a:schemeClr val="tx1"/>
                </a:solidFill>
                <a:sym typeface="Symbol"/>
              </a:rPr>
              <a:t>Если 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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Н0 – гипотезу отклоняют; если </a:t>
            </a:r>
            <a:r>
              <a:rPr lang="kk-KZ" dirty="0">
                <a:solidFill>
                  <a:schemeClr val="tx1"/>
                </a:solidFill>
                <a:sym typeface="Symbol"/>
              </a:rPr>
              <a:t>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эмп</a:t>
            </a:r>
            <a:r>
              <a:rPr lang="kk-KZ" dirty="0">
                <a:solidFill>
                  <a:schemeClr val="tx1"/>
                </a:solidFill>
                <a:sym typeface="Symbol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/>
              </a:rPr>
              <a:t>&gt;</a:t>
            </a:r>
            <a:r>
              <a:rPr lang="kk-KZ" dirty="0">
                <a:solidFill>
                  <a:schemeClr val="tx1"/>
                </a:solidFill>
                <a:sym typeface="Symbol"/>
              </a:rPr>
              <a:t> Т</a:t>
            </a:r>
            <a:r>
              <a:rPr lang="kk-KZ" baseline="-25000" dirty="0">
                <a:solidFill>
                  <a:schemeClr val="tx1"/>
                </a:solidFill>
                <a:sym typeface="Symbol"/>
              </a:rPr>
              <a:t>кр</a:t>
            </a:r>
            <a:r>
              <a:rPr lang="ru-RU" dirty="0">
                <a:solidFill>
                  <a:schemeClr val="tx1"/>
                </a:solidFill>
                <a:sym typeface="Symbol"/>
              </a:rPr>
              <a:t>, то </a:t>
            </a:r>
            <a:r>
              <a:rPr lang="en-US" dirty="0">
                <a:solidFill>
                  <a:schemeClr val="tx1"/>
                </a:solidFill>
                <a:sym typeface="Symbol"/>
              </a:rPr>
              <a:t>H0 </a:t>
            </a:r>
            <a:r>
              <a:rPr lang="kk-KZ" dirty="0">
                <a:solidFill>
                  <a:schemeClr val="tx1"/>
                </a:solidFill>
                <a:sym typeface="Symbol"/>
              </a:rPr>
              <a:t>принимают</a:t>
            </a:r>
            <a:r>
              <a:rPr lang="ru-RU" dirty="0">
                <a:solidFill>
                  <a:schemeClr val="tx1"/>
                </a:solidFill>
                <a:sym typeface="Symbol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Графический пример сдвигов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9496" y="1312174"/>
            <a:ext cx="8284542" cy="4233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468288"/>
          </a:xfrm>
        </p:spPr>
        <p:txBody>
          <a:bodyPr>
            <a:normAutofit fontScale="90000"/>
          </a:bodyPr>
          <a:lstStyle/>
          <a:p>
            <a:r>
              <a:rPr lang="kk-KZ" dirty="0"/>
              <a:t>Т-критерий Уилкоксона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8890295"/>
              </p:ext>
            </p:extLst>
          </p:nvPr>
        </p:nvGraphicFramePr>
        <p:xfrm>
          <a:off x="2135561" y="620688"/>
          <a:ext cx="8136903" cy="6084900"/>
        </p:xfrm>
        <a:graphic>
          <a:graphicData uri="http://schemas.openxmlformats.org/drawingml/2006/table">
            <a:tbl>
              <a:tblPr/>
              <a:tblGrid>
                <a:gridCol w="1074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49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98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Объем</a:t>
                      </a:r>
                      <a:endParaRPr lang="ru-RU" sz="1500" dirty="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Уровень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значимости</a:t>
                      </a:r>
                      <a:endParaRPr lang="ru-RU" sz="1500"/>
                    </a:p>
                  </a:txBody>
                  <a:tcPr marL="15429" marR="15429" marT="37028" marB="37028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Объем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Уровень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значимости</a:t>
                      </a:r>
                      <a:endParaRPr lang="ru-RU" sz="1500"/>
                    </a:p>
                  </a:txBody>
                  <a:tcPr marL="15429" marR="15429" marT="37028" marB="37028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выборки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выборки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0,01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...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200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302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266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336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281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353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296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312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389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328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407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345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76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426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362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446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379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3396"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 lang="ru-RU" sz="1500"/>
                    </a:p>
                  </a:txBody>
                  <a:tcPr marL="15429" marR="15429" marT="37028" marB="37028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>
                          <a:solidFill>
                            <a:srgbClr val="000000"/>
                          </a:solidFill>
                          <a:latin typeface="Arial"/>
                        </a:rPr>
                        <a:t>466</a:t>
                      </a:r>
                      <a:endParaRPr lang="ru-RU" sz="150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rgbClr val="000000"/>
                          </a:solidFill>
                          <a:latin typeface="Arial"/>
                        </a:rPr>
                        <a:t>397</a:t>
                      </a:r>
                      <a:endParaRPr lang="ru-RU" sz="1500" dirty="0"/>
                    </a:p>
                  </a:txBody>
                  <a:tcPr marL="15429" marR="15429" marT="37028" marB="370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1BB44-5686-2FDD-2B9C-C1CB414C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solidFill>
                  <a:srgbClr val="0070C0"/>
                </a:solidFill>
              </a:rPr>
              <a:t>Какие параметрические методы сравнения выборок Вы знаеете</a:t>
            </a:r>
            <a:r>
              <a:rPr lang="ru-RU" dirty="0">
                <a:solidFill>
                  <a:srgbClr val="0070C0"/>
                </a:solidFill>
              </a:rPr>
              <a:t>?</a:t>
            </a:r>
            <a:endParaRPr lang="ru-KZ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BFF9C6-1583-0D83-A960-E1043DD880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552216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Кто ввел понятие корреляция?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чем разница корреляционной связи и корреляционной зависимости?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Что сравнивает между собой метод </a:t>
            </a:r>
            <a:r>
              <a:rPr lang="ru-RU" dirty="0">
                <a:solidFill>
                  <a:srgbClr val="0070C0"/>
                </a:solidFill>
                <a:sym typeface="Symbol" panose="05050102010706020507" pitchFamily="18" charset="2"/>
              </a:rPr>
              <a:t></a:t>
            </a:r>
            <a:r>
              <a:rPr lang="ru-RU" baseline="30000" dirty="0">
                <a:solidFill>
                  <a:srgbClr val="0070C0"/>
                </a:solidFill>
                <a:sym typeface="Symbol" panose="05050102010706020507" pitchFamily="18" charset="2"/>
              </a:rPr>
              <a:t>2</a:t>
            </a:r>
            <a:r>
              <a:rPr lang="ru-RU" dirty="0">
                <a:solidFill>
                  <a:srgbClr val="0070C0"/>
                </a:solidFill>
                <a:sym typeface="Symbol" panose="05050102010706020507" pitchFamily="18" charset="2"/>
              </a:rPr>
              <a:t>- Пирсона?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Какие параметрические критерии Вы знаете?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KZ" dirty="0">
              <a:solidFill>
                <a:srgbClr val="0070C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C785A4-2263-FCA8-C6DA-EBE83E5C18C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В чем ограничение параметрических методов сравнения выборок?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Что сравнивают при применении метода …?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Что сравнивают при применении метода Фишера?</a:t>
            </a:r>
          </a:p>
          <a:p>
            <a:endParaRPr lang="ru-K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553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8836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Пример: Получены два замера на одной выборке (до и после эксперимента). Определить при </a:t>
            </a:r>
            <a:r>
              <a:rPr lang="el-GR" dirty="0"/>
              <a:t>α</a:t>
            </a:r>
            <a:r>
              <a:rPr lang="ru-RU" dirty="0"/>
              <a:t> = 0,05 успешен ли был эксперимент?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61738817"/>
              </p:ext>
            </p:extLst>
          </p:nvPr>
        </p:nvGraphicFramePr>
        <p:xfrm>
          <a:off x="2095472" y="1240750"/>
          <a:ext cx="8586792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33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3328">
                <a:tc>
                  <a:txBody>
                    <a:bodyPr/>
                    <a:lstStyle/>
                    <a:p>
                      <a:r>
                        <a:rPr lang="ru-RU" sz="1400" dirty="0"/>
                        <a:t>№ </a:t>
                      </a:r>
                      <a:r>
                        <a:rPr lang="ru-RU" sz="1400" dirty="0" err="1"/>
                        <a:t>испыт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Условие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Условие</a:t>
                      </a:r>
                      <a:r>
                        <a:rPr lang="ru-RU" sz="1400" baseline="0" dirty="0"/>
                        <a:t> 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Сдвиг</a:t>
                      </a:r>
                    </a:p>
                    <a:p>
                      <a:r>
                        <a:rPr lang="en-US" sz="1400" dirty="0"/>
                        <a:t>D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Модуль</a:t>
                      </a:r>
                      <a:r>
                        <a:rPr lang="kk-KZ" sz="1400" baseline="0" dirty="0"/>
                        <a:t>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 модуля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Ранги с 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Ранги с +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r>
                        <a:rPr lang="ru-RU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27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81224" y="5934670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sym typeface="Symbol"/>
              </a:rPr>
              <a:t>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=              	Т</a:t>
            </a:r>
            <a:r>
              <a:rPr lang="kk-KZ" baseline="-25000" dirty="0">
                <a:sym typeface="Symbol"/>
              </a:rPr>
              <a:t>кр </a:t>
            </a:r>
            <a:r>
              <a:rPr lang="ru-RU" dirty="0">
                <a:sym typeface="Symbol"/>
              </a:rPr>
              <a:t>=  </a:t>
            </a:r>
          </a:p>
          <a:p>
            <a:pPr marL="0" lvl="1"/>
            <a:r>
              <a:rPr lang="kk-KZ" dirty="0">
                <a:sym typeface="Symbol"/>
              </a:rPr>
              <a:t>Если  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 Т</a:t>
            </a:r>
            <a:r>
              <a:rPr lang="kk-KZ" baseline="-25000" dirty="0">
                <a:sym typeface="Symbol"/>
              </a:rPr>
              <a:t>кр</a:t>
            </a:r>
            <a:r>
              <a:rPr lang="ru-RU" dirty="0">
                <a:sym typeface="Symbol"/>
              </a:rPr>
              <a:t>, то Н0 – гипотезу отклоняют; если </a:t>
            </a:r>
            <a:r>
              <a:rPr lang="kk-KZ" dirty="0">
                <a:sym typeface="Symbol"/>
              </a:rPr>
              <a:t>Т</a:t>
            </a:r>
            <a:r>
              <a:rPr lang="kk-KZ" baseline="-25000" dirty="0">
                <a:sym typeface="Symbol"/>
              </a:rPr>
              <a:t>эмп</a:t>
            </a:r>
            <a:r>
              <a:rPr lang="kk-KZ" dirty="0">
                <a:sym typeface="Symbol"/>
              </a:rPr>
              <a:t> </a:t>
            </a:r>
            <a:r>
              <a:rPr lang="en-US" dirty="0">
                <a:sym typeface="Symbol"/>
              </a:rPr>
              <a:t>&gt;</a:t>
            </a:r>
            <a:r>
              <a:rPr lang="kk-KZ" dirty="0">
                <a:sym typeface="Symbol"/>
              </a:rPr>
              <a:t> Т</a:t>
            </a:r>
            <a:r>
              <a:rPr lang="kk-KZ" baseline="-25000" dirty="0">
                <a:sym typeface="Symbol"/>
              </a:rPr>
              <a:t>кр</a:t>
            </a:r>
            <a:r>
              <a:rPr lang="ru-RU" dirty="0">
                <a:sym typeface="Symbol"/>
              </a:rPr>
              <a:t>, то </a:t>
            </a:r>
            <a:r>
              <a:rPr lang="en-US" dirty="0">
                <a:sym typeface="Symbol"/>
              </a:rPr>
              <a:t>H0 </a:t>
            </a:r>
            <a:r>
              <a:rPr lang="kk-KZ" dirty="0">
                <a:sym typeface="Symbol"/>
              </a:rPr>
              <a:t>принимают</a:t>
            </a:r>
            <a:r>
              <a:rPr lang="ru-RU" dirty="0">
                <a:sym typeface="Symbol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28604"/>
            <a:ext cx="8686800" cy="1785926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Задача. Результаты двукратного выполнения проекта  студентами (</a:t>
            </a:r>
            <a:r>
              <a:rPr lang="ru-RU" sz="2200" dirty="0" err="1"/>
              <a:t>табл</a:t>
            </a:r>
            <a:r>
              <a:rPr lang="ru-RU" sz="2200" dirty="0"/>
              <a:t>)</a:t>
            </a:r>
            <a:br>
              <a:rPr lang="ru-RU" sz="2200" dirty="0"/>
            </a:br>
            <a:r>
              <a:rPr lang="ru-RU" sz="2200" dirty="0"/>
              <a:t>После выполнения первого проекта студентам были объявлены результаты(баллы из 20 максимальных). Также им было объявлено, что после выполнения второго проекта - лучшие проекты будут направлены в известные фирмы, а самих студентов примут представители этих фирм, занимающиеся набором персонала. Повлияло ли такая мотивация на качество выполнения проектов студентами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3996" y="2428868"/>
          <a:ext cx="914400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  <a:p>
                      <a:r>
                        <a:rPr lang="ru-RU" dirty="0" err="1"/>
                        <a:t>респ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Рез</a:t>
                      </a:r>
                      <a:r>
                        <a:rPr lang="ru-RU" baseline="0" dirty="0"/>
                        <a:t> 1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Рез 2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24101" y="5143512"/>
            <a:ext cx="2336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Критерий Вилкоксона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666842" y="71415"/>
          <a:ext cx="8586792" cy="6801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6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5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2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1400" dirty="0"/>
                        <a:t>№ </a:t>
                      </a:r>
                      <a:r>
                        <a:rPr lang="ru-RU" sz="1400" dirty="0" err="1"/>
                        <a:t>испыт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Ошибки до корр.упражнений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Ошибки после корр.упражнение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Сдвиг</a:t>
                      </a:r>
                    </a:p>
                    <a:p>
                      <a:r>
                        <a:rPr lang="en-US" sz="1400" dirty="0"/>
                        <a:t>D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Модуль</a:t>
                      </a:r>
                      <a:r>
                        <a:rPr lang="kk-KZ" sz="1400" baseline="0" dirty="0"/>
                        <a:t> разности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/>
                        <a:t>Ранг модуля разности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+/-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44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34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56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0756">
                <a:tc>
                  <a:txBody>
                    <a:bodyPr/>
                    <a:lstStyle/>
                    <a:p>
                      <a:r>
                        <a:rPr lang="kk-KZ" sz="1400" dirty="0"/>
                        <a:t>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5869">
                <a:tc>
                  <a:txBody>
                    <a:bodyPr/>
                    <a:lstStyle/>
                    <a:p>
                      <a:r>
                        <a:rPr lang="kk-KZ" sz="1400" dirty="0"/>
                        <a:t>17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1271">
                <a:tc>
                  <a:txBody>
                    <a:bodyPr/>
                    <a:lstStyle/>
                    <a:p>
                      <a:r>
                        <a:rPr lang="kk-KZ" sz="1400" dirty="0"/>
                        <a:t>18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18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32908">
                <a:tc>
                  <a:txBody>
                    <a:bodyPr/>
                    <a:lstStyle/>
                    <a:p>
                      <a:r>
                        <a:rPr lang="kk-KZ" sz="1400" dirty="0"/>
                        <a:t>19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/>
                        <a:t>25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93165EF-B98F-F015-9E77-CF21716CE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5600" y="3140968"/>
            <a:ext cx="9222928" cy="1735832"/>
          </a:xfrm>
        </p:spPr>
        <p:txBody>
          <a:bodyPr>
            <a:normAutofit/>
          </a:bodyPr>
          <a:lstStyle/>
          <a:p>
            <a:r>
              <a:rPr lang="ru-RU" dirty="0"/>
              <a:t>Семинар </a:t>
            </a:r>
            <a:br>
              <a:rPr lang="ru-RU" dirty="0"/>
            </a:br>
            <a:r>
              <a:rPr lang="ru-RU" dirty="0"/>
              <a:t>Непараметрические методы сравнения выборок Критерии U-Манна-Уитни, Т-</a:t>
            </a:r>
            <a:r>
              <a:rPr lang="ru-RU" dirty="0" err="1"/>
              <a:t>Вилкоксона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88A36B2-F5F4-244F-7A7F-6BC671F98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306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 </a:t>
            </a:r>
            <a:r>
              <a:rPr lang="ru-RU" i="1" dirty="0"/>
              <a:t>И.Н. Дубиной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Уровень значимости (</a:t>
            </a:r>
            <a:r>
              <a:rPr lang="ru-RU" dirty="0" err="1"/>
              <a:t>level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significance</a:t>
            </a:r>
            <a:r>
              <a:rPr lang="ru-RU" dirty="0"/>
              <a:t>) (уровень достоверности, уровень надежности, доверительный уровень, вероятностный порог) - это пороговая (критическая) вероятность ошибки, заключающейся в отклонении (не принятии) нулевой гипотезы, когда она верна. Другими словами, это допустимая (с точки зрения исследователя) вероятность совершения статистической ошибки первого рода – ошибки того, что различия сочтены существенными, а они на самом деле случайны </a:t>
            </a:r>
          </a:p>
          <a:p>
            <a:r>
              <a:rPr lang="ru-RU" dirty="0"/>
              <a:t>• Обычно используют уровни значимости (обозначаемые </a:t>
            </a:r>
            <a:r>
              <a:rPr lang="ru-RU" dirty="0" err="1"/>
              <a:t>α</a:t>
            </a:r>
            <a:r>
              <a:rPr lang="ru-RU" dirty="0"/>
              <a:t>), равные 0,05, 0,01 и 0,001 </a:t>
            </a:r>
          </a:p>
          <a:p>
            <a:r>
              <a:rPr lang="ru-RU" dirty="0"/>
              <a:t>• Например, уровень значимости, равный 0,05, означает, что допускается не более чем 5%-ая вероятность ошибки. Т.е. нулевую гипотезу можно отвергнуть в пользу альтернативной гипотезы, если по результатам статистического теста вероятность ошибки, т.е. вероятность случайного возникновения обнаруженного различия (</a:t>
            </a:r>
            <a:r>
              <a:rPr lang="ru-RU" dirty="0" err="1"/>
              <a:t>pуровень</a:t>
            </a:r>
            <a:r>
              <a:rPr lang="ru-RU" dirty="0"/>
              <a:t>) не превышает 5 из 100, т.е. имеется лишь 5 шансов из 100 ошибиться. Если же этот уровень значимости не достигается (вероятность ошибки выше 5%), считают, что разница вполне может быть случайной и поэтому нельзя отклонить нулевую гипотезу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33394"/>
          </a:xfrm>
        </p:spPr>
        <p:txBody>
          <a:bodyPr/>
          <a:lstStyle/>
          <a:p>
            <a:r>
              <a:rPr lang="ru-RU" dirty="0"/>
              <a:t>Значимость – 0,05       0,01</a:t>
            </a: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14356"/>
            <a:ext cx="7055130" cy="3556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 descr="https://upload.wikimedia.org/wikipedia/commons/thumb/3/37/Standard_deviation_diagram_%28decimal_comma%29.svg/325px-Standard_deviation_diagram_%28decimal_comma%29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9721" y="3857628"/>
            <a:ext cx="3703379" cy="185738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595934" y="4357695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График плотности вероятности нормального распределения и процент попадания случайной величины на отрезки, равные среднеквадратическому отклонению</a:t>
            </a:r>
            <a:endParaRPr lang="en-US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38282" y="5657672"/>
            <a:ext cx="8786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нормального распределения значения, отличающиеся от среднего на число, меньшее чем одно стандартное отклонение, составляют 68,27 % популяции. В то же время значения, отличающиеся от среднего на два стандартных отклонения, составляют 95,45 %, а на три стандартных отклонения — 99,73 %.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024826" y="2285993"/>
            <a:ext cx="26431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Правило трёх сигм</a:t>
            </a:r>
            <a:r>
              <a:rPr lang="ru-RU" dirty="0"/>
              <a:t> (</a:t>
            </a:r>
            <a:r>
              <a:rPr lang="en-US" dirty="0"/>
              <a:t>3</a:t>
            </a:r>
            <a:r>
              <a:rPr lang="en-US" dirty="0">
                <a:sym typeface="Symbol"/>
              </a:rPr>
              <a:t></a:t>
            </a:r>
            <a:r>
              <a:rPr lang="ru-RU" dirty="0"/>
              <a:t>) гласит: вероятность того, что любая случайная величина отклонится от своего среднего значения менее чем на </a:t>
            </a:r>
            <a:r>
              <a:rPr lang="en-US" dirty="0"/>
              <a:t> 3</a:t>
            </a:r>
            <a:r>
              <a:rPr lang="en-US" dirty="0">
                <a:sym typeface="Symbol"/>
              </a:rPr>
              <a:t>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85970"/>
            <a:ext cx="9720072" cy="779945"/>
          </a:xfrm>
        </p:spPr>
        <p:txBody>
          <a:bodyPr/>
          <a:lstStyle/>
          <a:p>
            <a:r>
              <a:rPr lang="kk-KZ" dirty="0"/>
              <a:t>Методы сравнения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24128" y="965915"/>
          <a:ext cx="10953224" cy="5813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7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8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297">
                <a:tc>
                  <a:txBody>
                    <a:bodyPr/>
                    <a:lstStyle/>
                    <a:p>
                      <a:r>
                        <a:rPr lang="kk-KZ" sz="2400" dirty="0"/>
                        <a:t>Типы шкал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Х</a:t>
                      </a:r>
                      <a:r>
                        <a:rPr lang="ru-RU" sz="2400" dirty="0"/>
                        <a:t>,</a:t>
                      </a:r>
                      <a:r>
                        <a:rPr lang="en-US" sz="2400" dirty="0"/>
                        <a:t>Y</a:t>
                      </a:r>
                      <a:r>
                        <a:rPr lang="en-US" sz="2400" baseline="0" dirty="0"/>
                        <a:t> – </a:t>
                      </a:r>
                      <a:r>
                        <a:rPr lang="kk-KZ" sz="2400" baseline="0" dirty="0"/>
                        <a:t>количественные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Х</a:t>
                      </a:r>
                      <a:r>
                        <a:rPr lang="ru-RU" sz="2400" dirty="0"/>
                        <a:t>,</a:t>
                      </a:r>
                      <a:r>
                        <a:rPr lang="ru-RU" sz="2400" baseline="0" dirty="0"/>
                        <a:t> </a:t>
                      </a:r>
                      <a:r>
                        <a:rPr lang="en-US" sz="2400" baseline="0" dirty="0"/>
                        <a:t>Y </a:t>
                      </a:r>
                      <a:r>
                        <a:rPr lang="kk-KZ" sz="2400" baseline="0" dirty="0"/>
                        <a:t>качественные </a:t>
                      </a:r>
                      <a:r>
                        <a:rPr lang="ru-RU" sz="2400" baseline="0" dirty="0"/>
                        <a:t>(номинативные)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Х – качественный, </a:t>
                      </a:r>
                      <a:r>
                        <a:rPr lang="en-US" sz="2400" dirty="0"/>
                        <a:t>Y</a:t>
                      </a:r>
                      <a:r>
                        <a:rPr lang="en-US" sz="2400" baseline="0" dirty="0"/>
                        <a:t> </a:t>
                      </a:r>
                      <a:r>
                        <a:rPr lang="ru-RU" sz="2400" baseline="0" dirty="0"/>
                        <a:t>– количественный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0265">
                <a:tc>
                  <a:txBody>
                    <a:bodyPr/>
                    <a:lstStyle/>
                    <a:p>
                      <a:r>
                        <a:rPr lang="kk-KZ" sz="2400" dirty="0"/>
                        <a:t>Задачи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Корреляционный анализ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Анализ номинативных</a:t>
                      </a:r>
                      <a:r>
                        <a:rPr lang="ru-RU" sz="2400" baseline="0" dirty="0"/>
                        <a:t> данных: классификаций, сопряженности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Сравнение</a:t>
                      </a:r>
                      <a:r>
                        <a:rPr lang="ru-RU" sz="2400" baseline="0" dirty="0"/>
                        <a:t> выборок по уровню выраженности признака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4234">
                <a:tc>
                  <a:txBody>
                    <a:bodyPr/>
                    <a:lstStyle/>
                    <a:p>
                      <a:r>
                        <a:rPr lang="kk-KZ" sz="2400" dirty="0"/>
                        <a:t>Методы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070C0"/>
                          </a:solidFill>
                        </a:rPr>
                        <a:t>А) 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Пирсона,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Б) 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sz="2400" dirty="0" err="1">
                          <a:solidFill>
                            <a:srgbClr val="0070C0"/>
                          </a:solidFill>
                        </a:rPr>
                        <a:t>Спирмана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ym typeface="Symbol"/>
                        </a:rPr>
                        <a:t>-</a:t>
                      </a:r>
                      <a:r>
                        <a:rPr lang="ru-RU" sz="2400" dirty="0" err="1">
                          <a:sym typeface="Symbol"/>
                        </a:rPr>
                        <a:t>Кендала</a:t>
                      </a:r>
                      <a:r>
                        <a:rPr lang="ru-RU" sz="2400" dirty="0">
                          <a:sym typeface="Symbol"/>
                        </a:rPr>
                        <a:t> (для ранговых Х и </a:t>
                      </a:r>
                      <a:r>
                        <a:rPr lang="en-US" sz="2400" dirty="0">
                          <a:sym typeface="Symbol"/>
                        </a:rPr>
                        <a:t>Y</a:t>
                      </a:r>
                      <a:r>
                        <a:rPr lang="ru-RU" sz="2400" dirty="0">
                          <a:sym typeface="Symbol"/>
                        </a:rPr>
                        <a:t>)</a:t>
                      </a:r>
                      <a:endParaRPr lang="ru-RU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Критерий </a:t>
                      </a:r>
                      <a:r>
                        <a:rPr lang="kk-KZ" sz="2400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sz="2400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kk-KZ" sz="2400" i="1" dirty="0">
                          <a:solidFill>
                            <a:srgbClr val="0070C0"/>
                          </a:solidFill>
                        </a:rPr>
                        <a:t>Пирсона</a:t>
                      </a:r>
                      <a:r>
                        <a:rPr lang="kk-KZ" sz="2400" i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k-KZ" sz="2400" i="1" baseline="0" dirty="0"/>
                        <a:t>(для классификаций и таблиц сопряженности) и др.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См. далее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92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977" y="252921"/>
            <a:ext cx="11400817" cy="1724909"/>
          </a:xfrm>
        </p:spPr>
        <p:txBody>
          <a:bodyPr>
            <a:normAutofit/>
          </a:bodyPr>
          <a:lstStyle/>
          <a:p>
            <a:r>
              <a:rPr lang="kk-KZ" dirty="0"/>
              <a:t>Методы сравнения </a:t>
            </a:r>
            <a:br>
              <a:rPr lang="kk-KZ" dirty="0"/>
            </a:br>
            <a:r>
              <a:rPr lang="ru-RU" dirty="0"/>
              <a:t>(Х – качественный, </a:t>
            </a:r>
            <a:r>
              <a:rPr lang="en-US" dirty="0"/>
              <a:t>Y </a:t>
            </a:r>
            <a:r>
              <a:rPr lang="ru-RU" dirty="0"/>
              <a:t>– количественный)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24128" y="2465357"/>
          <a:ext cx="10668517" cy="413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8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80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8045">
                <a:tc gridSpan="2">
                  <a:txBody>
                    <a:bodyPr/>
                    <a:lstStyle/>
                    <a:p>
                      <a:r>
                        <a:rPr lang="ru-RU" dirty="0"/>
                        <a:t>Количество выборок 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Две выборки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Больше двух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45">
                <a:tc gridSpan="2">
                  <a:txBody>
                    <a:bodyPr/>
                    <a:lstStyle/>
                    <a:p>
                      <a:r>
                        <a:rPr lang="ru-RU" dirty="0"/>
                        <a:t>Зависимость выборок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045">
                <a:tc rowSpan="4">
                  <a:txBody>
                    <a:bodyPr/>
                    <a:lstStyle/>
                    <a:p>
                      <a:r>
                        <a:rPr lang="ru-RU" dirty="0"/>
                        <a:t>Признак </a:t>
                      </a:r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метрический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Параметрические</a:t>
                      </a:r>
                      <a:r>
                        <a:rPr lang="kk-KZ" baseline="0" dirty="0"/>
                        <a:t>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08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независимых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04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/>
                        <a:t>ранговый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Непараметрические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54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U-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Манна-Уитни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baseline="0" dirty="0">
                          <a:solidFill>
                            <a:schemeClr val="tx1"/>
                          </a:solidFill>
                        </a:rPr>
                        <a:t> критерий серий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Т-Вилкоксона</a:t>
                      </a:r>
                      <a:r>
                        <a:rPr lang="kk-KZ" dirty="0">
                          <a:solidFill>
                            <a:schemeClr val="tx1"/>
                          </a:solidFill>
                        </a:rPr>
                        <a:t>, критерий знаков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rgbClr val="0070C0"/>
                          </a:solidFill>
                        </a:rPr>
                        <a:t>Н-Краскала-Уоллеса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ru-RU" i="1" dirty="0">
                          <a:solidFill>
                            <a:srgbClr val="0070C0"/>
                          </a:solidFill>
                        </a:rPr>
                        <a:t>Фридмана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42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Коэффициент ранговой корреляции Спирмана</a:t>
            </a:r>
          </a:p>
          <a:p>
            <a:r>
              <a:rPr lang="kk-KZ" dirty="0"/>
              <a:t>Условия применения непараметрических методов </a:t>
            </a:r>
            <a:endParaRPr lang="en-US" dirty="0"/>
          </a:p>
          <a:p>
            <a:r>
              <a:rPr lang="ru-RU" dirty="0"/>
              <a:t>Критерий </a:t>
            </a:r>
            <a:r>
              <a:rPr lang="en-US" dirty="0"/>
              <a:t>U-</a:t>
            </a:r>
            <a:r>
              <a:rPr lang="kk-KZ" dirty="0"/>
              <a:t>Манна-Уитни для независимых выборок</a:t>
            </a:r>
          </a:p>
          <a:p>
            <a:r>
              <a:rPr lang="kk-KZ" dirty="0"/>
              <a:t>Критерий Т-Вилкоксона для зависимых выборок</a:t>
            </a:r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r>
              <a:rPr lang="kk-KZ" dirty="0"/>
              <a:t>Критерий Н Краскала-Уоллеса – сравнение более 2-х независимых выборок</a:t>
            </a:r>
          </a:p>
          <a:p>
            <a:r>
              <a:rPr lang="kk-KZ" dirty="0"/>
              <a:t>Критерий  </a:t>
            </a:r>
            <a:r>
              <a:rPr lang="kk-KZ" dirty="0">
                <a:sym typeface="Symbol"/>
              </a:rPr>
              <a:t></a:t>
            </a:r>
            <a:r>
              <a:rPr lang="kk-KZ" baseline="30000" dirty="0">
                <a:sym typeface="Symbol"/>
              </a:rPr>
              <a:t>2</a:t>
            </a:r>
            <a:r>
              <a:rPr lang="kk-KZ" dirty="0">
                <a:sym typeface="Symbol"/>
              </a:rPr>
              <a:t> -</a:t>
            </a:r>
            <a:r>
              <a:rPr lang="kk-KZ" dirty="0"/>
              <a:t> Фридмана </a:t>
            </a:r>
            <a:r>
              <a:rPr lang="ru-RU" dirty="0"/>
              <a:t>(</a:t>
            </a:r>
            <a:r>
              <a:rPr lang="kk-KZ" dirty="0"/>
              <a:t>хи-квадрат Фридмана</a:t>
            </a:r>
            <a:r>
              <a:rPr lang="ru-RU" dirty="0"/>
              <a:t>) для 2 и более выборок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/>
              <a:t>Коэффициент ранговой корреляции </a:t>
            </a:r>
            <a:br>
              <a:rPr lang="en-US" dirty="0"/>
            </a:br>
            <a:r>
              <a:rPr lang="ru-RU" dirty="0" err="1"/>
              <a:t>Спирмана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Статистическую связь упорядоченных событий называют </a:t>
            </a:r>
            <a:r>
              <a:rPr lang="ru-RU" b="1" dirty="0">
                <a:solidFill>
                  <a:srgbClr val="00B050"/>
                </a:solidFill>
              </a:rPr>
              <a:t>ранговой корреляцией</a:t>
            </a:r>
          </a:p>
          <a:p>
            <a:endParaRPr lang="ru-RU" dirty="0"/>
          </a:p>
          <a:p>
            <a:r>
              <a:rPr lang="ru-RU" dirty="0"/>
              <a:t>Пусть совместно наблюдается две порядковые переменные Х, </a:t>
            </a:r>
            <a:r>
              <a:rPr lang="en-US" dirty="0"/>
              <a:t>Y</a:t>
            </a:r>
            <a:r>
              <a:rPr lang="ru-RU" dirty="0"/>
              <a:t>, каждая из которых независимо ранжируется. </a:t>
            </a:r>
          </a:p>
          <a:p>
            <a:endParaRPr lang="ru-RU" dirty="0"/>
          </a:p>
          <a:p>
            <a:r>
              <a:rPr lang="ru-RU" dirty="0"/>
              <a:t>Полное совпадение рангов обозначает максимальную прямую связь. Полное противоположность рангов – максимально тесную обратную связь.</a:t>
            </a:r>
          </a:p>
        </p:txBody>
      </p:sp>
    </p:spTree>
    <p:extLst>
      <p:ext uri="{BB962C8B-B14F-4D97-AF65-F5344CB8AC3E}">
        <p14:creationId xmlns:p14="http://schemas.microsoft.com/office/powerpoint/2010/main" val="2277833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964672" cy="539528"/>
          </a:xfrm>
        </p:spPr>
        <p:txBody>
          <a:bodyPr>
            <a:normAutofit fontScale="90000"/>
          </a:bodyPr>
          <a:lstStyle/>
          <a:p>
            <a:r>
              <a:rPr lang="ru-RU" dirty="0"/>
              <a:t>Коэффициент ранговой корреляции </a:t>
            </a:r>
            <a:r>
              <a:rPr lang="ru-RU" dirty="0" err="1"/>
              <a:t>Спирмана</a:t>
            </a:r>
            <a:r>
              <a:rPr lang="ru-RU" dirty="0"/>
              <a:t> – определяет меру связи порядковых величин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412776"/>
            <a:ext cx="10972800" cy="4744184"/>
          </a:xfrm>
        </p:spPr>
        <p:txBody>
          <a:bodyPr>
            <a:normAutofit/>
          </a:bodyPr>
          <a:lstStyle/>
          <a:p>
            <a:endParaRPr lang="ru-RU" dirty="0"/>
          </a:p>
          <a:p>
            <a:pPr>
              <a:buNone/>
            </a:pPr>
            <a:r>
              <a:rPr lang="ru-RU" dirty="0">
                <a:sym typeface="Symbol"/>
              </a:rPr>
              <a:t>                             =  1 -6 </a:t>
            </a:r>
            <a:r>
              <a:rPr lang="en-US" dirty="0">
                <a:sym typeface="Symbol"/>
              </a:rPr>
              <a:t>d</a:t>
            </a:r>
            <a:r>
              <a:rPr lang="en-US" baseline="-25000" dirty="0">
                <a:sym typeface="Symbol"/>
              </a:rPr>
              <a:t>i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/ 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n(n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-1)</a:t>
            </a:r>
            <a:r>
              <a:rPr lang="ru-RU" dirty="0">
                <a:sym typeface="Symbol"/>
              </a:rPr>
              <a:t>)</a:t>
            </a:r>
            <a:endParaRPr lang="en-US" dirty="0">
              <a:sym typeface="Symbol"/>
            </a:endParaRPr>
          </a:p>
          <a:p>
            <a:pPr>
              <a:buNone/>
            </a:pPr>
            <a:endParaRPr lang="en-US" dirty="0">
              <a:sym typeface="Symbol"/>
            </a:endParaRPr>
          </a:p>
          <a:p>
            <a:pPr>
              <a:buNone/>
            </a:pPr>
            <a:r>
              <a:rPr lang="kk-KZ" dirty="0">
                <a:sym typeface="Symbol"/>
              </a:rPr>
              <a:t>Где </a:t>
            </a:r>
            <a:r>
              <a:rPr lang="en-US" dirty="0">
                <a:sym typeface="Symbol"/>
              </a:rPr>
              <a:t>n – </a:t>
            </a:r>
            <a:r>
              <a:rPr lang="kk-KZ" dirty="0">
                <a:sym typeface="Symbol"/>
              </a:rPr>
              <a:t>число сравниваемых пар двух переменных</a:t>
            </a:r>
            <a:r>
              <a:rPr lang="ru-RU" dirty="0">
                <a:sym typeface="Symbol"/>
              </a:rPr>
              <a:t>; </a:t>
            </a:r>
          </a:p>
          <a:p>
            <a:pPr>
              <a:buNone/>
            </a:pPr>
            <a:r>
              <a:rPr lang="en-US" dirty="0" err="1">
                <a:sym typeface="Symbol"/>
              </a:rPr>
              <a:t>d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- </a:t>
            </a:r>
            <a:r>
              <a:rPr lang="kk-KZ" dirty="0">
                <a:sym typeface="Symbol"/>
              </a:rPr>
              <a:t>разность ранговых переменных</a:t>
            </a:r>
            <a:r>
              <a:rPr lang="ru-RU" dirty="0">
                <a:sym typeface="Symbol"/>
              </a:rPr>
              <a:t>.</a:t>
            </a:r>
          </a:p>
          <a:p>
            <a:pPr>
              <a:buNone/>
            </a:pPr>
            <a:endParaRPr lang="ru-RU" dirty="0">
              <a:sym typeface="Symbol"/>
            </a:endParaRPr>
          </a:p>
          <a:p>
            <a:pPr>
              <a:buNone/>
            </a:pPr>
            <a:r>
              <a:rPr lang="ru-RU" dirty="0">
                <a:sym typeface="Symbol"/>
              </a:rPr>
              <a:t>Коэффициент корреляции </a:t>
            </a:r>
            <a:r>
              <a:rPr lang="ru-RU" dirty="0" err="1">
                <a:sym typeface="Symbol"/>
              </a:rPr>
              <a:t>Спирмана</a:t>
            </a:r>
            <a:r>
              <a:rPr lang="ru-RU" dirty="0">
                <a:sym typeface="Symbol"/>
              </a:rPr>
              <a:t> прямой аналог коэффициента Пирсона, вычисленный по рангам.</a:t>
            </a:r>
          </a:p>
          <a:p>
            <a:pPr>
              <a:buNone/>
            </a:pPr>
            <a:endParaRPr lang="ru-RU" dirty="0">
              <a:sym typeface="Symbol"/>
            </a:endParaRPr>
          </a:p>
          <a:p>
            <a:pPr>
              <a:buNone/>
            </a:pPr>
            <a:r>
              <a:rPr lang="ru-RU" dirty="0">
                <a:sym typeface="Symbol"/>
              </a:rPr>
              <a:t>При расчете нужно соблюдение условий: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459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ym typeface="Symbol"/>
              </a:rPr>
              <a:t>При расчете нужно соблюдение условий:</a:t>
            </a:r>
            <a:br>
              <a:rPr lang="ru-RU" dirty="0">
                <a:sym typeface="Symbol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Сравниваемые переменные должны быть получены  в порядковой шкале, но могут быть измерены в шкале интервалов</a:t>
            </a:r>
          </a:p>
          <a:p>
            <a:endParaRPr lang="ru-RU" dirty="0"/>
          </a:p>
          <a:p>
            <a:r>
              <a:rPr lang="ru-RU" dirty="0"/>
              <a:t>Характер распределения </a:t>
            </a:r>
            <a:r>
              <a:rPr lang="ru-RU" dirty="0" err="1"/>
              <a:t>коррелируемых</a:t>
            </a:r>
            <a:r>
              <a:rPr lang="ru-RU" dirty="0"/>
              <a:t> величин не имеет значения</a:t>
            </a:r>
          </a:p>
          <a:p>
            <a:r>
              <a:rPr lang="ru-RU" dirty="0"/>
              <a:t>Число варьирующих признаков в сравниваемых переменных должно быть одинаковым.</a:t>
            </a:r>
          </a:p>
          <a:p>
            <a:endParaRPr lang="kk-KZ" dirty="0"/>
          </a:p>
          <a:p>
            <a:r>
              <a:rPr lang="kk-KZ" dirty="0"/>
              <a:t>Критическое значение </a:t>
            </a:r>
            <a:r>
              <a:rPr lang="en-US" dirty="0">
                <a:sym typeface="Symbol"/>
              </a:rPr>
              <a:t></a:t>
            </a:r>
            <a:r>
              <a:rPr lang="kk-KZ" baseline="-25000" dirty="0">
                <a:sym typeface="Symbol"/>
              </a:rPr>
              <a:t>крит </a:t>
            </a:r>
            <a:r>
              <a:rPr lang="kk-KZ" dirty="0">
                <a:sym typeface="Symbol"/>
              </a:rPr>
              <a:t>по таблице для уровня значимости</a:t>
            </a:r>
          </a:p>
          <a:p>
            <a:r>
              <a:rPr lang="kk-KZ" dirty="0">
                <a:sym typeface="Symbol"/>
              </a:rPr>
              <a:t>Если   </a:t>
            </a:r>
            <a:r>
              <a:rPr lang="en-US" dirty="0">
                <a:sym typeface="Symbol"/>
              </a:rPr>
              <a:t>&lt;</a:t>
            </a:r>
            <a:r>
              <a:rPr lang="kk-KZ" baseline="-25000" dirty="0">
                <a:sym typeface="Symbol"/>
              </a:rPr>
              <a:t>крит</a:t>
            </a:r>
            <a:r>
              <a:rPr lang="ru-RU" dirty="0">
                <a:sym typeface="Symbol"/>
              </a:rPr>
              <a:t>, то </a:t>
            </a:r>
            <a:r>
              <a:rPr lang="en-US" dirty="0">
                <a:sym typeface="Symbol"/>
              </a:rPr>
              <a:t> </a:t>
            </a:r>
            <a:r>
              <a:rPr lang="kk-KZ" dirty="0">
                <a:sym typeface="Symbol"/>
              </a:rPr>
              <a:t> - не значим</a:t>
            </a:r>
          </a:p>
          <a:p>
            <a:r>
              <a:rPr lang="kk-KZ" dirty="0">
                <a:sym typeface="Symbol"/>
              </a:rPr>
              <a:t>Если </a:t>
            </a:r>
            <a:r>
              <a:rPr lang="en-US" dirty="0">
                <a:sym typeface="Symbol"/>
              </a:rPr>
              <a:t>&gt;</a:t>
            </a:r>
            <a:r>
              <a:rPr lang="kk-KZ" baseline="-25000" dirty="0">
                <a:sym typeface="Symbol"/>
              </a:rPr>
              <a:t>крит</a:t>
            </a:r>
            <a:r>
              <a:rPr lang="kk-KZ" dirty="0">
                <a:sym typeface="Symbol"/>
              </a:rPr>
              <a:t>, то  - значим, т.е.имеется связь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9992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1420</TotalTime>
  <Words>3444</Words>
  <Application>Microsoft Office PowerPoint</Application>
  <PresentationFormat>Широкоэкранный</PresentationFormat>
  <Paragraphs>1586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5" baseType="lpstr">
      <vt:lpstr>Arial</vt:lpstr>
      <vt:lpstr>Bookman Old Style</vt:lpstr>
      <vt:lpstr>Calibri</vt:lpstr>
      <vt:lpstr>Cambria</vt:lpstr>
      <vt:lpstr>Gill Sans MT</vt:lpstr>
      <vt:lpstr>inherit</vt:lpstr>
      <vt:lpstr>Symbol</vt:lpstr>
      <vt:lpstr>Wingdings</vt:lpstr>
      <vt:lpstr>Wingdings 3</vt:lpstr>
      <vt:lpstr>Начальная</vt:lpstr>
      <vt:lpstr>Лекция 11.  Непараметрические методы сравнения выборок</vt:lpstr>
      <vt:lpstr>Литература</vt:lpstr>
      <vt:lpstr>Какие параметрические методы сравнения выборок Вы знаеете?</vt:lpstr>
      <vt:lpstr>Методы сравнения</vt:lpstr>
      <vt:lpstr>Методы сравнения  (Х – качественный, Y – количественный)</vt:lpstr>
      <vt:lpstr>Вопросы</vt:lpstr>
      <vt:lpstr>Коэффициент ранговой корреляции  Спирмана</vt:lpstr>
      <vt:lpstr>Коэффициент ранговой корреляции Спирмана – определяет меру связи порядковых величин</vt:lpstr>
      <vt:lpstr>При расчете нужно соблюдение условий: </vt:lpstr>
      <vt:lpstr>Критический коэффициент Спирмана/Пирсона</vt:lpstr>
      <vt:lpstr>Пример. Даны суммы баллов, присвоенные 12 учащимся при оценке неприязни к преподавателям Х и другим учащимся Y. Оценить меру связи Х, Y и ее значимость</vt:lpstr>
      <vt:lpstr>Презентация PowerPoint</vt:lpstr>
      <vt:lpstr>Задача: По данным распределения IQ-оценок и показателям теста зрительной памяти 10 учащихся оценить меру связи между переменными и ее значимость</vt:lpstr>
      <vt:lpstr>Условия применения непараметрических методов </vt:lpstr>
      <vt:lpstr>Критерий U-Манна-Уитни для независимых выборок</vt:lpstr>
      <vt:lpstr>Варианты гипотез:</vt:lpstr>
      <vt:lpstr>Пример</vt:lpstr>
      <vt:lpstr>Критерий U – общее число тех случаев, в которых значения одной группы превосходят значения другой группы, при попарном сравнении значений первой и второй группы</vt:lpstr>
      <vt:lpstr>Таблица №1. Критические значения критерий Манна-Уитни (начало)</vt:lpstr>
      <vt:lpstr>Пример</vt:lpstr>
      <vt:lpstr>Алгоритм</vt:lpstr>
      <vt:lpstr>Задача</vt:lpstr>
      <vt:lpstr>Презентация PowerPoint</vt:lpstr>
      <vt:lpstr>Критерий Т-Вилкоксона (Уилкоксона) для зависимых выборок</vt:lpstr>
      <vt:lpstr>Презентация PowerPoint</vt:lpstr>
      <vt:lpstr>Формула</vt:lpstr>
      <vt:lpstr>Шаги алгоритма</vt:lpstr>
      <vt:lpstr>Графический пример сдвигов</vt:lpstr>
      <vt:lpstr>Т-критерий Уилкоксона</vt:lpstr>
      <vt:lpstr>Пример: Получены два замера на одной выборке (до и после эксперимента). Определить при α = 0,05 успешен ли был эксперимент?</vt:lpstr>
      <vt:lpstr>Задача. Результаты двукратного выполнения проекта  студентами (табл) После выполнения первого проекта студентам были объявлены результаты(баллы из 20 максимальных). Также им было объявлено, что после выполнения второго проекта - лучшие проекты будут направлены в известные фирмы, а самих студентов примут представители этих фирм, занимающиеся набором персонала. Повлияло ли такая мотивация на качество выполнения проектов студентами</vt:lpstr>
      <vt:lpstr>Презентация PowerPoint</vt:lpstr>
      <vt:lpstr>Семинар  Непараметрические методы сравнения выборок Критерии U-Манна-Уитни, Т-Вилкоксона</vt:lpstr>
      <vt:lpstr>ПО И.Н. Дубиной</vt:lpstr>
      <vt:lpstr>Значимость – 0,05       0,01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ЛЗ. Параметрические методы сравнения выборок</dc:title>
  <dc:creator>Пользователь Windows</dc:creator>
  <cp:lastModifiedBy>Мынбаева Айгерим</cp:lastModifiedBy>
  <cp:revision>78</cp:revision>
  <cp:lastPrinted>2025-11-12T15:38:31Z</cp:lastPrinted>
  <dcterms:created xsi:type="dcterms:W3CDTF">2020-11-18T10:10:12Z</dcterms:created>
  <dcterms:modified xsi:type="dcterms:W3CDTF">2025-11-12T16:01:28Z</dcterms:modified>
</cp:coreProperties>
</file>